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304" r:id="rId5"/>
    <p:sldId id="308" r:id="rId6"/>
    <p:sldId id="314" r:id="rId7"/>
    <p:sldId id="288" r:id="rId8"/>
    <p:sldId id="299" r:id="rId9"/>
    <p:sldId id="301" r:id="rId10"/>
    <p:sldId id="317" r:id="rId11"/>
    <p:sldId id="318" r:id="rId12"/>
    <p:sldId id="258" r:id="rId13"/>
    <p:sldId id="275" r:id="rId14"/>
    <p:sldId id="268"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42" autoAdjust="0"/>
    <p:restoredTop sz="93750" autoAdjust="0"/>
  </p:normalViewPr>
  <p:slideViewPr>
    <p:cSldViewPr snapToGrid="0">
      <p:cViewPr>
        <p:scale>
          <a:sx n="100" d="100"/>
          <a:sy n="100" d="100"/>
        </p:scale>
        <p:origin x="125" y="-614"/>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ootcamp.mapsahr.com/blog/what-is-artificial-intelligence"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921077" y="1348651"/>
            <a:ext cx="5905612" cy="1065531"/>
          </a:xfrm>
        </p:spPr>
        <p:txBody>
          <a:bodyPr>
            <a:normAutofit/>
          </a:bodyPr>
          <a:lstStyle/>
          <a:p>
            <a:r>
              <a:rPr lang="fa-IR" sz="2900" dirty="0"/>
              <a:t>موضوع ارائه: هوش مصنوعی در معماری</a:t>
            </a:r>
            <a:endParaRPr lang="en-US" sz="29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2644" y="2745960"/>
            <a:ext cx="4379976" cy="613370"/>
          </a:xfrm>
        </p:spPr>
        <p:txBody>
          <a:bodyPr>
            <a:noAutofit/>
          </a:bodyPr>
          <a:lstStyle/>
          <a:p>
            <a:pPr lvl="1" rtl="1"/>
            <a:r>
              <a:rPr lang="fa-IR" sz="2700" dirty="0"/>
              <a:t>درس: هوش مصنوعی و سیستم‌های خبره</a:t>
            </a:r>
          </a:p>
          <a:p>
            <a:pPr lvl="1" rtl="1"/>
            <a:r>
              <a:rPr lang="fa-IR" sz="2700" dirty="0"/>
              <a:t>نام استاد: سرکارخانم عصایی</a:t>
            </a:r>
          </a:p>
          <a:p>
            <a:pPr lvl="1" rtl="1"/>
            <a:r>
              <a:rPr lang="fa-IR" sz="2700" dirty="0"/>
              <a:t>نام دانشجو: مریم هوشیار</a:t>
            </a:r>
          </a:p>
          <a:p>
            <a:pPr lvl="1" rtl="1"/>
            <a:r>
              <a:rPr lang="fa-IR" sz="2700" dirty="0"/>
              <a:t>پاییز ۱۴۰۲</a:t>
            </a:r>
            <a:endParaRPr lang="en-US" sz="2700" dirty="0"/>
          </a:p>
        </p:txBody>
      </p:sp>
      <p:pic>
        <p:nvPicPr>
          <p:cNvPr id="3" name="Picture 2">
            <a:extLst>
              <a:ext uri="{FF2B5EF4-FFF2-40B4-BE49-F238E27FC236}">
                <a16:creationId xmlns:a16="http://schemas.microsoft.com/office/drawing/2014/main" id="{018EFF40-231C-45D5-42E4-CFC7175E081C}"/>
              </a:ext>
            </a:extLst>
          </p:cNvPr>
          <p:cNvPicPr>
            <a:picLocks noChangeAspect="1"/>
          </p:cNvPicPr>
          <p:nvPr/>
        </p:nvPicPr>
        <p:blipFill>
          <a:blip r:embed="rId2"/>
          <a:stretch>
            <a:fillRect/>
          </a:stretch>
        </p:blipFill>
        <p:spPr>
          <a:xfrm>
            <a:off x="10455489" y="4491058"/>
            <a:ext cx="1736511" cy="2366942"/>
          </a:xfrm>
          <a:prstGeom prst="rect">
            <a:avLst/>
          </a:prstGeom>
        </p:spPr>
      </p:pic>
      <p:pic>
        <p:nvPicPr>
          <p:cNvPr id="4" name="Picture 3">
            <a:extLst>
              <a:ext uri="{FF2B5EF4-FFF2-40B4-BE49-F238E27FC236}">
                <a16:creationId xmlns:a16="http://schemas.microsoft.com/office/drawing/2014/main" id="{B6ABA9F9-2CC2-0404-1220-8B8A7C977F9B}"/>
              </a:ext>
            </a:extLst>
          </p:cNvPr>
          <p:cNvPicPr>
            <a:picLocks noChangeAspect="1"/>
          </p:cNvPicPr>
          <p:nvPr/>
        </p:nvPicPr>
        <p:blipFill>
          <a:blip r:embed="rId3"/>
          <a:stretch>
            <a:fillRect/>
          </a:stretch>
        </p:blipFill>
        <p:spPr>
          <a:xfrm>
            <a:off x="7040147" y="-19084"/>
            <a:ext cx="1582485" cy="1301538"/>
          </a:xfrm>
          <a:prstGeom prst="rect">
            <a:avLst/>
          </a:prstGeom>
        </p:spPr>
      </p:pic>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z="2500" smtClean="0"/>
              <a:pPr/>
              <a:t>10</a:t>
            </a:fld>
            <a:endParaRPr lang="en-US" sz="2500"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553200" y="136525"/>
            <a:ext cx="4114800" cy="2779776"/>
          </a:xfrm>
        </p:spPr>
        <p:txBody>
          <a:bodyPr vert="horz" lIns="91440" tIns="45720" rIns="91440" bIns="45720" rtlCol="0" anchor="t">
            <a:noAutofit/>
          </a:bodyPr>
          <a:lstStyle/>
          <a:p>
            <a:pPr algn="r" rtl="1"/>
            <a:r>
              <a:rPr lang="fa-IR" sz="1500" b="0" i="0" u="none" strike="noStrike" dirty="0">
                <a:solidFill>
                  <a:srgbClr val="000000"/>
                </a:solidFill>
                <a:effectLst/>
                <a:latin typeface="dana"/>
              </a:rPr>
              <a:t>آیا هوش مصنوعی جایگزین معماران می‌شود؟</a:t>
            </a:r>
          </a:p>
          <a:p>
            <a:pPr algn="r" rtl="1"/>
            <a:r>
              <a:rPr lang="fa-IR" sz="1500" b="0" i="0" u="none" strike="noStrike" dirty="0">
                <a:solidFill>
                  <a:srgbClr val="000000"/>
                </a:solidFill>
                <a:effectLst/>
                <a:latin typeface="dana"/>
              </a:rPr>
              <a:t>نقش </a:t>
            </a:r>
            <a:r>
              <a:rPr lang="fa-IR" sz="1500" b="0" i="0" u="none" strike="noStrike" dirty="0">
                <a:solidFill>
                  <a:srgbClr val="CC3366"/>
                </a:solidFill>
                <a:effectLst/>
                <a:latin typeface="dana"/>
                <a:hlinkClick r:id="rId2"/>
              </a:rPr>
              <a:t>هوش مصنوعی</a:t>
            </a:r>
            <a:r>
              <a:rPr lang="fa-IR" sz="1500" b="0" i="0" u="none" strike="noStrike" dirty="0">
                <a:solidFill>
                  <a:srgbClr val="000000"/>
                </a:solidFill>
                <a:effectLst/>
                <a:latin typeface="dana"/>
              </a:rPr>
              <a:t> در معماری با ابزارهای هوش مصنوعی مولد مانند هوش مصنوعی مانند </a:t>
            </a:r>
            <a:r>
              <a:rPr lang="en-US" sz="1500" b="0" i="0" u="none" strike="noStrike" dirty="0">
                <a:solidFill>
                  <a:srgbClr val="000000"/>
                </a:solidFill>
                <a:effectLst/>
                <a:latin typeface="dana"/>
              </a:rPr>
              <a:t>Mid Journey </a:t>
            </a:r>
            <a:r>
              <a:rPr lang="fa-IR" sz="1500" b="0" i="0" u="none" strike="noStrike" dirty="0">
                <a:solidFill>
                  <a:srgbClr val="000000"/>
                </a:solidFill>
                <a:effectLst/>
                <a:latin typeface="dana"/>
              </a:rPr>
              <a:t>که تصاویر بسیار خلاقانه‌ای را از پیام‌های متنی ساده تولید می‌کند، بیشتر می‌شود.</a:t>
            </a:r>
          </a:p>
          <a:p>
            <a:pPr algn="r" rtl="1"/>
            <a:r>
              <a:rPr lang="fa-IR" sz="1500" b="0" i="0" u="none" strike="noStrike" dirty="0">
                <a:solidFill>
                  <a:srgbClr val="000000"/>
                </a:solidFill>
                <a:effectLst/>
                <a:latin typeface="dana"/>
              </a:rPr>
              <a:t>با تأثیرگذاری هوش مصنوعی بر جنبه‌های فنی و خلاقانه معماری، آیا جایگزین معماران انسانی خواهد شد؟ در مقاله‌ای اخیر در مجله معماری </a:t>
            </a:r>
            <a:r>
              <a:rPr lang="en-US" sz="1500" b="0" i="0" u="none" strike="noStrike" dirty="0" err="1">
                <a:solidFill>
                  <a:srgbClr val="000000"/>
                </a:solidFill>
                <a:effectLst/>
                <a:latin typeface="dana"/>
              </a:rPr>
              <a:t>dezeen</a:t>
            </a:r>
            <a:r>
              <a:rPr lang="en-US" sz="1500" b="0" i="0" u="none" strike="noStrike" dirty="0">
                <a:solidFill>
                  <a:srgbClr val="000000"/>
                </a:solidFill>
                <a:effectLst/>
                <a:latin typeface="dana"/>
              </a:rPr>
              <a:t>، </a:t>
            </a:r>
            <a:r>
              <a:rPr lang="fa-IR" sz="1500" b="0" i="0" u="none" strike="noStrike" dirty="0">
                <a:solidFill>
                  <a:srgbClr val="000000"/>
                </a:solidFill>
                <a:effectLst/>
                <a:latin typeface="dana"/>
              </a:rPr>
              <a:t>نقل شده است: «در آینده نزدیک، معماران ممکن است به طور کامل کنار گذاشته شوند». هوش مصنوعی همچنین بیان کرد که “هوش مصنوعی این پتانسیل را دارد که صنعت معماری را متحول کند و معماران سنتی را از مسیر طراحی خارج کند.”</a:t>
            </a:r>
          </a:p>
          <a:p>
            <a:pPr algn="r" rtl="1"/>
            <a:r>
              <a:rPr lang="fa-IR" sz="1500" b="0" i="0" u="none" strike="noStrike" dirty="0">
                <a:solidFill>
                  <a:srgbClr val="000000"/>
                </a:solidFill>
                <a:effectLst/>
                <a:latin typeface="dana"/>
              </a:rPr>
              <a:t>همچنین اشاره شده است که بسیاری از جدیدترین مزایای هوش مصنوعی بر استفاده از مدل‌های یادگیری عمیق برای تولید تصویر متمرکز شده‌اند. به این واقعیت نیز اشاره شده است که در بسیاری از سناریوها، هوش مصنوعی جایگزین انسان‌ها نمی‌شود، بلکه مهارت‌های آن‌ها را تقویت می‌کند. در این زمینه، هوش مصنوعی می‌تواند یک شرکت معماری تک نفره را قادر سازد تا روی طرح‌های بزرگ‌تری کار کند که قبلاً فراتر از ظرفیت آن‌ها بود.</a:t>
            </a:r>
          </a:p>
        </p:txBody>
      </p:sp>
      <p:pic>
        <p:nvPicPr>
          <p:cNvPr id="8" name="Picture 7">
            <a:extLst>
              <a:ext uri="{FF2B5EF4-FFF2-40B4-BE49-F238E27FC236}">
                <a16:creationId xmlns:a16="http://schemas.microsoft.com/office/drawing/2014/main" id="{68107A79-26A1-9A03-B1FB-6092B3A960E4}"/>
              </a:ext>
            </a:extLst>
          </p:cNvPr>
          <p:cNvPicPr>
            <a:picLocks noChangeAspect="1"/>
          </p:cNvPicPr>
          <p:nvPr/>
        </p:nvPicPr>
        <p:blipFill>
          <a:blip r:embed="rId3"/>
          <a:stretch>
            <a:fillRect/>
          </a:stretch>
        </p:blipFill>
        <p:spPr>
          <a:xfrm>
            <a:off x="1524000" y="504585"/>
            <a:ext cx="4934668" cy="2779775"/>
          </a:xfrm>
          <a:prstGeom prst="rect">
            <a:avLst/>
          </a:prstGeom>
        </p:spPr>
      </p:pic>
    </p:spTree>
    <p:extLst>
      <p:ext uri="{BB962C8B-B14F-4D97-AF65-F5344CB8AC3E}">
        <p14:creationId xmlns:p14="http://schemas.microsoft.com/office/powerpoint/2010/main" val="92017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pPr algn="r" rtl="1"/>
            <a:r>
              <a:rPr lang="fa-IR" dirty="0"/>
              <a:t>منابع:</a:t>
            </a:r>
            <a:endParaRPr lang="en-US" dirty="0"/>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590884" y="1888014"/>
            <a:ext cx="4114800" cy="3081971"/>
          </a:xfrm>
        </p:spPr>
        <p:txBody>
          <a:bodyPr>
            <a:normAutofit/>
          </a:bodyPr>
          <a:lstStyle/>
          <a:p>
            <a:r>
              <a:rPr lang="en-ZA" sz="1700" noProof="1"/>
              <a:t>bootcamp.mapsahr.co</a:t>
            </a:r>
            <a:r>
              <a:rPr lang="en-US" sz="1700" noProof="1"/>
              <a:t>m</a:t>
            </a:r>
          </a:p>
          <a:p>
            <a:r>
              <a:rPr lang="en-US" sz="1700" noProof="1"/>
              <a:t>Maktabkhooneh.org</a:t>
            </a:r>
          </a:p>
          <a:p>
            <a:r>
              <a:rPr lang="en-ZA" sz="1700" noProof="1"/>
              <a:t>Future Architecture Platform</a:t>
            </a:r>
            <a:endParaRPr lang="en-US" sz="1700" noProof="1"/>
          </a:p>
          <a:p>
            <a:r>
              <a:rPr lang="en-ZA" sz="1700" noProof="1"/>
              <a:t>Illustrarch</a:t>
            </a:r>
            <a:endParaRPr lang="en-US" sz="1700" noProof="1"/>
          </a:p>
          <a:p>
            <a:r>
              <a:rPr lang="en-US" sz="1700" noProof="1"/>
              <a:t>Theguardian.com</a:t>
            </a:r>
            <a:endParaRPr lang="en-ZA" sz="1700" noProof="1"/>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z="2500" smtClean="0"/>
              <a:pPr/>
              <a:t>11</a:t>
            </a:fld>
            <a:endParaRPr lang="en-US" sz="2500"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pPr algn="ctr"/>
            <a:r>
              <a:rPr lang="fa-IR" dirty="0"/>
              <a:t>پایان</a:t>
            </a:r>
            <a:endParaRPr lang="en-US" dirty="0"/>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pPr algn="r" rtl="1"/>
            <a:r>
              <a:rPr lang="fa-IR" b="0" i="0" dirty="0">
                <a:effectLst/>
                <a:latin typeface=".SFArabic-Regular"/>
              </a:rPr>
              <a:t>مریم</a:t>
            </a:r>
            <a:r>
              <a:rPr lang="fa-IR" b="0" i="0" dirty="0">
                <a:effectLst/>
                <a:latin typeface="UICTFontTextStyleBody"/>
              </a:rPr>
              <a:t> </a:t>
            </a:r>
            <a:r>
              <a:rPr lang="fa-IR" b="0" i="0" dirty="0">
                <a:effectLst/>
                <a:latin typeface=".SFArabic-Regular"/>
              </a:rPr>
              <a:t>هوشیار</a:t>
            </a:r>
            <a:r>
              <a:rPr lang="fa-IR" b="0" i="0" dirty="0">
                <a:effectLst/>
                <a:latin typeface="UICTFontTextStyleBody"/>
              </a:rPr>
              <a:t> </a:t>
            </a:r>
            <a:r>
              <a:rPr lang="fa-IR" b="0" i="0" dirty="0">
                <a:effectLst/>
                <a:latin typeface=".SFArabic-Regular"/>
              </a:rPr>
              <a:t>۴۰۰۱۶۳۴۱۰۵۴۲۹۷</a:t>
            </a:r>
            <a:endParaRPr lang="fa-IR" dirty="0">
              <a:effectLst/>
              <a:latin typeface=".SF Arabic"/>
            </a:endParaRPr>
          </a:p>
          <a:p>
            <a:pPr algn="r" rtl="1"/>
            <a:endParaRPr lang="en-US" dirty="0"/>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z="2500" smtClean="0"/>
              <a:pPr/>
              <a:t>12</a:t>
            </a:fld>
            <a:endParaRPr lang="en-US" sz="2500"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09764" y="-1163"/>
            <a:ext cx="10515600" cy="1325563"/>
          </a:xfrm>
        </p:spPr>
        <p:txBody>
          <a:bodyPr>
            <a:normAutofit/>
          </a:bodyPr>
          <a:lstStyle/>
          <a:p>
            <a:pPr algn="r" rtl="1"/>
            <a:r>
              <a:rPr lang="fa-IR" dirty="0"/>
              <a:t>فهرست:</a:t>
            </a:r>
            <a:endParaRPr lang="en-US" dirty="0"/>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3744878" y="2992050"/>
            <a:ext cx="3657600" cy="365760"/>
          </a:xfrm>
        </p:spPr>
        <p:txBody>
          <a:bodyPr>
            <a:noAutofit/>
          </a:bodyPr>
          <a:lstStyle/>
          <a:p>
            <a:pPr algn="r" rtl="1"/>
            <a:r>
              <a:rPr lang="fa-IR" sz="2000" i="0" u="none" strike="noStrike" dirty="0">
                <a:solidFill>
                  <a:schemeClr val="tx1"/>
                </a:solidFill>
                <a:effectLst/>
                <a:latin typeface="Yekan"/>
              </a:rPr>
              <a:t>کاربرد هوش مصنوعی در معماری</a:t>
            </a:r>
            <a:br>
              <a:rPr lang="fa-IR" sz="2000" i="0" u="none" strike="noStrike" dirty="0">
                <a:solidFill>
                  <a:schemeClr val="tx1"/>
                </a:solidFill>
                <a:effectLst/>
                <a:latin typeface="Yekan"/>
              </a:rPr>
            </a:br>
            <a:endParaRPr lang="en-US" sz="2000" dirty="0">
              <a:solidFill>
                <a:schemeClr val="tx1"/>
              </a:solidFill>
            </a:endParaRPr>
          </a:p>
          <a:p>
            <a:endParaRPr lang="en-US" sz="2000" dirty="0">
              <a:solidFill>
                <a:schemeClr val="tx1"/>
              </a:solidFill>
            </a:endParaRP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3770661" y="4008755"/>
            <a:ext cx="3657600" cy="365760"/>
          </a:xfrm>
        </p:spPr>
        <p:txBody>
          <a:bodyPr>
            <a:noAutofit/>
          </a:bodyPr>
          <a:lstStyle/>
          <a:p>
            <a:pPr algn="r" rtl="1"/>
            <a:r>
              <a:rPr lang="fa-IR" sz="2000" i="0" dirty="0">
                <a:solidFill>
                  <a:schemeClr val="tx1"/>
                </a:solidFill>
                <a:effectLst/>
                <a:latin typeface=".SFArabic-Regular"/>
              </a:rPr>
              <a:t>مزایا</a:t>
            </a:r>
            <a:r>
              <a:rPr lang="fa-IR" sz="2000" i="0" dirty="0">
                <a:solidFill>
                  <a:schemeClr val="tx1"/>
                </a:solidFill>
                <a:effectLst/>
                <a:latin typeface="UICTFontTextStyleBody"/>
              </a:rPr>
              <a:t> </a:t>
            </a:r>
            <a:r>
              <a:rPr lang="fa-IR" sz="2000" i="0" dirty="0">
                <a:solidFill>
                  <a:schemeClr val="tx1"/>
                </a:solidFill>
                <a:effectLst/>
                <a:latin typeface=".SFArabic-Regular"/>
              </a:rPr>
              <a:t>و</a:t>
            </a:r>
            <a:r>
              <a:rPr lang="fa-IR" sz="2000" i="0" dirty="0">
                <a:solidFill>
                  <a:schemeClr val="tx1"/>
                </a:solidFill>
                <a:effectLst/>
                <a:latin typeface="UICTFontTextStyleBody"/>
              </a:rPr>
              <a:t> </a:t>
            </a:r>
            <a:r>
              <a:rPr lang="fa-IR" sz="2000" i="0" dirty="0">
                <a:solidFill>
                  <a:schemeClr val="tx1"/>
                </a:solidFill>
                <a:effectLst/>
                <a:latin typeface=".SFArabic-Regular"/>
              </a:rPr>
              <a:t>چالش</a:t>
            </a:r>
            <a:r>
              <a:rPr lang="fa-IR" sz="2000" i="0" dirty="0">
                <a:solidFill>
                  <a:schemeClr val="tx1"/>
                </a:solidFill>
                <a:effectLst/>
                <a:latin typeface="UICTFontTextStyleBody"/>
              </a:rPr>
              <a:t> </a:t>
            </a:r>
            <a:r>
              <a:rPr lang="fa-IR" sz="2000" i="0" dirty="0">
                <a:solidFill>
                  <a:schemeClr val="tx1"/>
                </a:solidFill>
                <a:effectLst/>
                <a:latin typeface=".SFArabic-Regular"/>
              </a:rPr>
              <a:t>های</a:t>
            </a:r>
            <a:r>
              <a:rPr lang="fa-IR" sz="2000" i="0" dirty="0">
                <a:solidFill>
                  <a:schemeClr val="tx1"/>
                </a:solidFill>
                <a:effectLst/>
                <a:latin typeface="UICTFontTextStyleBody"/>
              </a:rPr>
              <a:t> </a:t>
            </a:r>
            <a:r>
              <a:rPr lang="fa-IR" sz="2000" i="0" dirty="0">
                <a:solidFill>
                  <a:schemeClr val="tx1"/>
                </a:solidFill>
                <a:effectLst/>
                <a:latin typeface=".SFArabic-Regular"/>
              </a:rPr>
              <a:t>آینده</a:t>
            </a:r>
            <a:r>
              <a:rPr lang="fa-IR" sz="2000" i="0" dirty="0">
                <a:solidFill>
                  <a:schemeClr val="tx1"/>
                </a:solidFill>
                <a:effectLst/>
                <a:latin typeface="UICTFontTextStyleBody"/>
              </a:rPr>
              <a:t> </a:t>
            </a:r>
            <a:r>
              <a:rPr lang="fa-IR" sz="2000" i="0" dirty="0">
                <a:solidFill>
                  <a:schemeClr val="tx1"/>
                </a:solidFill>
                <a:effectLst/>
                <a:latin typeface=".SFArabic-Regular"/>
              </a:rPr>
              <a:t>هوش</a:t>
            </a:r>
            <a:r>
              <a:rPr lang="fa-IR" sz="2000" i="0" dirty="0">
                <a:solidFill>
                  <a:schemeClr val="tx1"/>
                </a:solidFill>
                <a:effectLst/>
                <a:latin typeface="UICTFontTextStyleBody"/>
              </a:rPr>
              <a:t> </a:t>
            </a:r>
            <a:r>
              <a:rPr lang="fa-IR" sz="2000" i="0" dirty="0">
                <a:solidFill>
                  <a:schemeClr val="tx1"/>
                </a:solidFill>
                <a:effectLst/>
                <a:latin typeface=".SFArabic-Regular"/>
              </a:rPr>
              <a:t>مصنوعی</a:t>
            </a:r>
            <a:r>
              <a:rPr lang="fa-IR" sz="2000" i="0" dirty="0">
                <a:solidFill>
                  <a:schemeClr val="tx1"/>
                </a:solidFill>
                <a:effectLst/>
                <a:latin typeface="UICTFontTextStyleBody"/>
              </a:rPr>
              <a:t> </a:t>
            </a:r>
            <a:r>
              <a:rPr lang="fa-IR" sz="2000" i="0" dirty="0">
                <a:solidFill>
                  <a:schemeClr val="tx1"/>
                </a:solidFill>
                <a:effectLst/>
                <a:latin typeface=".SFArabic-Regular"/>
              </a:rPr>
              <a:t>در</a:t>
            </a:r>
            <a:r>
              <a:rPr lang="fa-IR" sz="2000" i="0" dirty="0">
                <a:solidFill>
                  <a:schemeClr val="tx1"/>
                </a:solidFill>
                <a:effectLst/>
                <a:latin typeface="UICTFontTextStyleBody"/>
              </a:rPr>
              <a:t> </a:t>
            </a:r>
            <a:r>
              <a:rPr lang="fa-IR" sz="2000" i="0" dirty="0">
                <a:solidFill>
                  <a:schemeClr val="tx1"/>
                </a:solidFill>
                <a:effectLst/>
                <a:latin typeface=".SFArabic-Regular"/>
              </a:rPr>
              <a:t>معماری</a:t>
            </a:r>
            <a:endParaRPr lang="fa-IR" sz="2000" dirty="0">
              <a:solidFill>
                <a:schemeClr val="tx1"/>
              </a:solidFill>
              <a:effectLst/>
              <a:latin typeface=".SF Arabic"/>
            </a:endParaRPr>
          </a:p>
          <a:p>
            <a:pPr algn="r" rtl="1"/>
            <a:endParaRPr lang="en-US" sz="2000" dirty="0">
              <a:solidFill>
                <a:schemeClr val="tx1"/>
              </a:solidFill>
            </a:endParaRP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3951135" y="5397823"/>
            <a:ext cx="3657600" cy="365760"/>
          </a:xfrm>
        </p:spPr>
        <p:txBody>
          <a:bodyPr>
            <a:noAutofit/>
          </a:bodyPr>
          <a:lstStyle/>
          <a:p>
            <a:pPr algn="r"/>
            <a:r>
              <a:rPr lang="fa-IR" sz="2000" b="0" i="0" dirty="0">
                <a:solidFill>
                  <a:schemeClr val="tx1"/>
                </a:solidFill>
                <a:effectLst/>
                <a:latin typeface=".SFArabic-Regular"/>
              </a:rPr>
              <a:t>آیا</a:t>
            </a:r>
            <a:r>
              <a:rPr lang="fa-IR" sz="2000" b="0" i="0" dirty="0">
                <a:solidFill>
                  <a:schemeClr val="tx1"/>
                </a:solidFill>
                <a:effectLst/>
                <a:latin typeface="UICTFontTextStyleBody"/>
              </a:rPr>
              <a:t> </a:t>
            </a:r>
            <a:r>
              <a:rPr lang="fa-IR" sz="2000" b="0" i="0" dirty="0">
                <a:solidFill>
                  <a:schemeClr val="tx1"/>
                </a:solidFill>
                <a:effectLst/>
                <a:latin typeface=".SFArabic-Regular"/>
              </a:rPr>
              <a:t>هوش</a:t>
            </a:r>
            <a:r>
              <a:rPr lang="fa-IR" sz="2000" b="0" i="0" dirty="0">
                <a:solidFill>
                  <a:schemeClr val="tx1"/>
                </a:solidFill>
                <a:effectLst/>
                <a:latin typeface="UICTFontTextStyleBody"/>
              </a:rPr>
              <a:t> </a:t>
            </a:r>
            <a:r>
              <a:rPr lang="fa-IR" sz="2000" b="0" i="0" dirty="0">
                <a:solidFill>
                  <a:schemeClr val="tx1"/>
                </a:solidFill>
                <a:effectLst/>
                <a:latin typeface=".SFArabic-Regular"/>
              </a:rPr>
              <a:t>مصنوعی</a:t>
            </a:r>
            <a:r>
              <a:rPr lang="fa-IR" sz="2000" b="0" i="0" dirty="0">
                <a:solidFill>
                  <a:schemeClr val="tx1"/>
                </a:solidFill>
                <a:effectLst/>
                <a:latin typeface="UICTFontTextStyleBody"/>
              </a:rPr>
              <a:t> </a:t>
            </a:r>
            <a:r>
              <a:rPr lang="fa-IR" sz="2000" b="0" i="0" dirty="0">
                <a:solidFill>
                  <a:schemeClr val="tx1"/>
                </a:solidFill>
                <a:effectLst/>
                <a:latin typeface=".SFArabic-Regular"/>
              </a:rPr>
              <a:t>جایگزین</a:t>
            </a:r>
            <a:r>
              <a:rPr lang="fa-IR" sz="2000" b="0" i="0" dirty="0">
                <a:solidFill>
                  <a:schemeClr val="tx1"/>
                </a:solidFill>
                <a:effectLst/>
                <a:latin typeface="UICTFontTextStyleBody"/>
              </a:rPr>
              <a:t> </a:t>
            </a:r>
            <a:r>
              <a:rPr lang="fa-IR" sz="2000" b="0" i="0" dirty="0">
                <a:solidFill>
                  <a:schemeClr val="tx1"/>
                </a:solidFill>
                <a:effectLst/>
                <a:latin typeface=".SFArabic-Regular"/>
              </a:rPr>
              <a:t>معماران</a:t>
            </a:r>
            <a:r>
              <a:rPr lang="fa-IR" sz="2000" b="0" i="0" dirty="0">
                <a:solidFill>
                  <a:schemeClr val="tx1"/>
                </a:solidFill>
                <a:effectLst/>
                <a:latin typeface="UICTFontTextStyleBody"/>
              </a:rPr>
              <a:t> </a:t>
            </a:r>
            <a:r>
              <a:rPr lang="fa-IR" sz="2000" b="0" i="0" dirty="0">
                <a:solidFill>
                  <a:schemeClr val="tx1"/>
                </a:solidFill>
                <a:effectLst/>
                <a:latin typeface=".SFArabic-Regular"/>
              </a:rPr>
              <a:t>میشورد؟</a:t>
            </a:r>
            <a:endParaRPr lang="fa-IR" sz="2000" dirty="0">
              <a:solidFill>
                <a:schemeClr val="tx1"/>
              </a:solidFill>
              <a:effectLst/>
              <a:latin typeface=".SF Arabic"/>
            </a:endParaRP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3669043" y="1094417"/>
            <a:ext cx="3657600" cy="365760"/>
          </a:xfrm>
        </p:spPr>
        <p:txBody>
          <a:bodyPr>
            <a:noAutofit/>
          </a:bodyPr>
          <a:lstStyle/>
          <a:p>
            <a:pPr algn="r" rtl="1"/>
            <a:r>
              <a:rPr lang="fa-IR" sz="2000" b="0" i="0" dirty="0">
                <a:solidFill>
                  <a:schemeClr val="tx1"/>
                </a:solidFill>
                <a:effectLst/>
                <a:latin typeface=".SFArabic-Regular"/>
              </a:rPr>
              <a:t>مقدمه</a:t>
            </a:r>
            <a:endParaRPr lang="fa-IR" sz="2000" dirty="0">
              <a:solidFill>
                <a:schemeClr val="tx1"/>
              </a:solidFill>
              <a:effectLst/>
              <a:latin typeface=".SF Arabic"/>
            </a:endParaRP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3744878" y="1975345"/>
            <a:ext cx="3657600" cy="365760"/>
          </a:xfrm>
        </p:spPr>
        <p:txBody>
          <a:bodyPr>
            <a:noAutofit/>
          </a:bodyPr>
          <a:lstStyle/>
          <a:p>
            <a:pPr algn="r" rtl="1"/>
            <a:r>
              <a:rPr lang="fa-IR" b="1" i="0" u="none" strike="noStrike" dirty="0">
                <a:solidFill>
                  <a:srgbClr val="2C2F34"/>
                </a:solidFill>
                <a:effectLst/>
                <a:latin typeface="Yekan"/>
              </a:rPr>
              <a:t>تکنیک‌های هوش مصنوعی در طراحی معماری</a:t>
            </a:r>
            <a:br>
              <a:rPr lang="fa-IR" b="1" i="0" u="none" strike="noStrike" dirty="0">
                <a:solidFill>
                  <a:srgbClr val="2C2F34"/>
                </a:solidFill>
                <a:effectLst/>
                <a:latin typeface="Yekan"/>
              </a:rPr>
            </a:br>
            <a:endParaRPr lang="en-US" dirty="0"/>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z="2500" smtClean="0"/>
              <a:pPr/>
              <a:t>2</a:t>
            </a:fld>
            <a:endParaRPr lang="en-US" sz="2500" dirty="0"/>
          </a:p>
        </p:txBody>
      </p:sp>
      <p:pic>
        <p:nvPicPr>
          <p:cNvPr id="15" name="Picture 14">
            <a:extLst>
              <a:ext uri="{FF2B5EF4-FFF2-40B4-BE49-F238E27FC236}">
                <a16:creationId xmlns:a16="http://schemas.microsoft.com/office/drawing/2014/main" id="{BBC3DD3E-52AE-F490-B62E-382F593EC733}"/>
              </a:ext>
            </a:extLst>
          </p:cNvPr>
          <p:cNvPicPr>
            <a:picLocks noChangeAspect="1"/>
          </p:cNvPicPr>
          <p:nvPr/>
        </p:nvPicPr>
        <p:blipFill>
          <a:blip r:embed="rId2"/>
          <a:stretch>
            <a:fillRect/>
          </a:stretch>
        </p:blipFill>
        <p:spPr>
          <a:xfrm>
            <a:off x="169783" y="2555757"/>
            <a:ext cx="3657599" cy="2246312"/>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931298" y="0"/>
            <a:ext cx="4114800" cy="1325563"/>
          </a:xfrm>
        </p:spPr>
        <p:txBody>
          <a:bodyPr>
            <a:normAutofit/>
          </a:bodyPr>
          <a:lstStyle/>
          <a:p>
            <a:pPr algn="r" rtl="1"/>
            <a:r>
              <a:rPr lang="fa-IR" dirty="0"/>
              <a:t>مقدمه</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1182624" y="1325563"/>
            <a:ext cx="4114800" cy="2779776"/>
          </a:xfrm>
        </p:spPr>
        <p:txBody>
          <a:bodyPr vert="horz" lIns="91440" tIns="45720" rIns="91440" bIns="45720" rtlCol="0" anchor="t">
            <a:noAutofit/>
          </a:bodyPr>
          <a:lstStyle/>
          <a:p>
            <a:pPr algn="r" rtl="1"/>
            <a:r>
              <a:rPr lang="fa-IR" sz="1600" b="0" i="0" u="none" strike="noStrike" dirty="0">
                <a:solidFill>
                  <a:srgbClr val="000000"/>
                </a:solidFill>
                <a:effectLst/>
                <a:latin typeface="dana"/>
              </a:rPr>
              <a:t>هوش مصنوعی در معماری چه کاربردی دارد؟ هوش مصنوعی و معماری برای حل چالش‌های مربوط به مسکن و شیوه زندگی با یکدیگر ترکیب می‌شوند. حدود 55 درصد از جمعیت جهان در مناطق شهری یا شهرها زندگی می‌کنند و تخمین زده می‌شود تا سال 2050 این رقم به 68 درصد برسد. کارشناسان انتظار یک رشد چشمگیر به سمت شهرها را دارند که باعث می‌شود کلانشهرهای بی‌شماری در سراسر جهان شکل بگیرند.</a:t>
            </a:r>
          </a:p>
          <a:p>
            <a:pPr algn="r" rtl="1"/>
            <a:r>
              <a:rPr lang="fa-IR" sz="1600" b="0" i="0" u="none" strike="noStrike" dirty="0">
                <a:solidFill>
                  <a:srgbClr val="000000"/>
                </a:solidFill>
                <a:effectLst/>
                <a:latin typeface="dana"/>
              </a:rPr>
              <a:t>هوش مصنوعی به طور هوشمندانه به معماری کمک می‌کند تا به سمت خانه‌های هوشمند حرکت کنند. همچنین به طور قابل توجهی بر برنامه ریزی فضا، طراحی، ساخت و ساز، مدیریت پروژه، کاهش ضایعات، ادغام استراتژی‌های پایدار و کمک به خانه‌ها در شهرهای هوشمند و کارآمد، تأثیر می‌گذارد.</a:t>
            </a:r>
          </a:p>
          <a:p>
            <a:pPr algn="r" rtl="1"/>
            <a:endParaRPr lang="en-US" sz="1600" dirty="0"/>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z="2400" smtClean="0"/>
              <a:pPr/>
              <a:t>3</a:t>
            </a:fld>
            <a:endParaRPr lang="en-US" sz="2400" dirty="0"/>
          </a:p>
        </p:txBody>
      </p:sp>
      <p:pic>
        <p:nvPicPr>
          <p:cNvPr id="4" name="Picture 3">
            <a:extLst>
              <a:ext uri="{FF2B5EF4-FFF2-40B4-BE49-F238E27FC236}">
                <a16:creationId xmlns:a16="http://schemas.microsoft.com/office/drawing/2014/main" id="{73F3896F-69C1-34CE-E356-A1CE6BBE26F9}"/>
              </a:ext>
            </a:extLst>
          </p:cNvPr>
          <p:cNvPicPr>
            <a:picLocks noChangeAspect="1"/>
          </p:cNvPicPr>
          <p:nvPr/>
        </p:nvPicPr>
        <p:blipFill>
          <a:blip r:embed="rId2"/>
          <a:stretch>
            <a:fillRect/>
          </a:stretch>
        </p:blipFill>
        <p:spPr>
          <a:xfrm>
            <a:off x="5420964" y="311976"/>
            <a:ext cx="6379271" cy="4208212"/>
          </a:xfrm>
          <a:prstGeom prst="rect">
            <a:avLst/>
          </a:prstGeom>
        </p:spPr>
      </p:pic>
    </p:spTree>
    <p:extLst>
      <p:ext uri="{BB962C8B-B14F-4D97-AF65-F5344CB8AC3E}">
        <p14:creationId xmlns:p14="http://schemas.microsoft.com/office/powerpoint/2010/main" val="62099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fontScale="90000"/>
          </a:bodyPr>
          <a:lstStyle/>
          <a:p>
            <a:pPr algn="r" rtl="1"/>
            <a:r>
              <a:rPr lang="fa-IR" b="1" i="0" u="none" strike="noStrike" dirty="0">
                <a:solidFill>
                  <a:srgbClr val="2C2F34"/>
                </a:solidFill>
                <a:effectLst/>
                <a:latin typeface="Yekan"/>
              </a:rPr>
              <a:t>تکنیک‌های هوش مصنوعی در طراحی معماری</a:t>
            </a:r>
            <a:br>
              <a:rPr lang="fa-IR" b="1" i="0" u="none" strike="noStrike" dirty="0">
                <a:solidFill>
                  <a:srgbClr val="2C2F34"/>
                </a:solidFill>
                <a:effectLst/>
                <a:latin typeface="Yekan"/>
              </a:rPr>
            </a:br>
            <a:endParaRPr lang="en-US" dirty="0"/>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96000" y="1578661"/>
            <a:ext cx="5669280" cy="2444857"/>
          </a:xfrm>
        </p:spPr>
        <p:txBody>
          <a:bodyPr>
            <a:noAutofit/>
          </a:bodyPr>
          <a:lstStyle/>
          <a:p>
            <a:pPr marL="285750" indent="-285750" algn="r" rtl="1">
              <a:buFont typeface="Arial" panose="020B0604020202020204" pitchFamily="34" charset="0"/>
              <a:buChar char="•"/>
            </a:pPr>
            <a:r>
              <a:rPr lang="fa-IR" b="1" i="0" u="none" strike="noStrike" dirty="0">
                <a:solidFill>
                  <a:srgbClr val="2C2F34"/>
                </a:solidFill>
                <a:effectLst/>
                <a:latin typeface="Yekan"/>
              </a:rPr>
              <a:t>مدل‌سازی اطلاعات ساختمان ( </a:t>
            </a:r>
            <a:r>
              <a:rPr lang="en-US" b="1" i="0" u="none" strike="noStrike" dirty="0">
                <a:solidFill>
                  <a:srgbClr val="2C2F34"/>
                </a:solidFill>
                <a:effectLst/>
                <a:latin typeface="Yekan"/>
              </a:rPr>
              <a:t>BIM)</a:t>
            </a:r>
            <a:r>
              <a:rPr lang="en-US" b="0" i="0" u="none" strike="noStrike" dirty="0">
                <a:solidFill>
                  <a:srgbClr val="2C2F34"/>
                </a:solidFill>
                <a:effectLst/>
                <a:latin typeface="Yekan"/>
              </a:rPr>
              <a:t>: </a:t>
            </a:r>
            <a:r>
              <a:rPr lang="fa-IR" b="0" i="0" u="none" strike="noStrike" dirty="0">
                <a:solidFill>
                  <a:srgbClr val="2C2F34"/>
                </a:solidFill>
                <a:effectLst/>
                <a:latin typeface="Yekan"/>
              </a:rPr>
              <a:t>این مدل‌سازی به صورت یک فرایند دیجیتالی پیشرفته است که امکان جمع‌آوری اطلاعات لازم برای مدیریت کل چرخه عمر پروژه را در یک مدل واحد فراهم می‌کند.</a:t>
            </a:r>
          </a:p>
          <a:p>
            <a:pPr marL="285750" indent="-285750" algn="r" rtl="1">
              <a:buFont typeface="Arial" panose="020B0604020202020204" pitchFamily="34" charset="0"/>
              <a:buChar char="•"/>
            </a:pPr>
            <a:r>
              <a:rPr lang="fa-IR" b="1" i="0" u="none" strike="noStrike" dirty="0">
                <a:solidFill>
                  <a:srgbClr val="2C2F34"/>
                </a:solidFill>
                <a:effectLst/>
                <a:latin typeface="Yekan"/>
              </a:rPr>
              <a:t>اینترنت اشیا (</a:t>
            </a:r>
            <a:r>
              <a:rPr lang="en-US" b="1" i="0" u="none" strike="noStrike" dirty="0">
                <a:solidFill>
                  <a:srgbClr val="2C2F34"/>
                </a:solidFill>
                <a:effectLst/>
                <a:latin typeface="Yekan"/>
              </a:rPr>
              <a:t>IoT)</a:t>
            </a:r>
            <a:r>
              <a:rPr lang="en-US" b="0" i="0" u="none" strike="noStrike" dirty="0">
                <a:solidFill>
                  <a:srgbClr val="2C2F34"/>
                </a:solidFill>
                <a:effectLst/>
                <a:latin typeface="Yekan"/>
              </a:rPr>
              <a:t>: </a:t>
            </a:r>
            <a:r>
              <a:rPr lang="fa-IR" b="0" i="0" u="none" strike="noStrike" dirty="0">
                <a:solidFill>
                  <a:srgbClr val="2C2F34"/>
                </a:solidFill>
                <a:effectLst/>
                <a:latin typeface="Yekan"/>
              </a:rPr>
              <a:t>سیستمی از دستگاه‌های محاسباتی به هم‌پیوسته است که توانایی انتقال داده‌ها را از طریق شبکه بدون نیاز به تعامل انسانی دارند.</a:t>
            </a:r>
          </a:p>
          <a:p>
            <a:pPr marL="285750" indent="-285750" algn="r" rtl="1">
              <a:buFont typeface="Arial" panose="020B0604020202020204" pitchFamily="34" charset="0"/>
              <a:buChar char="•"/>
            </a:pPr>
            <a:r>
              <a:rPr lang="fa-IR" b="1" i="0" u="none" strike="noStrike" dirty="0">
                <a:solidFill>
                  <a:srgbClr val="2C2F34"/>
                </a:solidFill>
                <a:effectLst/>
                <a:latin typeface="Yekan"/>
              </a:rPr>
              <a:t>واقعیت مجازی (</a:t>
            </a:r>
            <a:r>
              <a:rPr lang="en-US" b="1" i="0" u="none" strike="noStrike" dirty="0">
                <a:solidFill>
                  <a:srgbClr val="2C2F34"/>
                </a:solidFill>
                <a:effectLst/>
                <a:latin typeface="Yekan"/>
              </a:rPr>
              <a:t>VR) </a:t>
            </a:r>
            <a:r>
              <a:rPr lang="fa-IR" b="1" i="0" u="none" strike="noStrike" dirty="0">
                <a:solidFill>
                  <a:srgbClr val="2C2F34"/>
                </a:solidFill>
                <a:effectLst/>
                <a:latin typeface="Yekan"/>
              </a:rPr>
              <a:t>و واقعیت افزوده (</a:t>
            </a:r>
            <a:r>
              <a:rPr lang="en-US" b="1" i="0" u="none" strike="noStrike" dirty="0" err="1">
                <a:solidFill>
                  <a:srgbClr val="2C2F34"/>
                </a:solidFill>
                <a:effectLst/>
                <a:latin typeface="Yekan"/>
              </a:rPr>
              <a:t>AR</a:t>
            </a:r>
            <a:r>
              <a:rPr lang="en-US" b="1" i="0" u="none" strike="noStrike" dirty="0">
                <a:solidFill>
                  <a:srgbClr val="2C2F34"/>
                </a:solidFill>
                <a:effectLst/>
                <a:latin typeface="Yekan"/>
              </a:rPr>
              <a:t>)</a:t>
            </a:r>
            <a:r>
              <a:rPr lang="en-US" b="0" i="0" u="none" strike="noStrike" dirty="0">
                <a:solidFill>
                  <a:srgbClr val="2C2F34"/>
                </a:solidFill>
                <a:effectLst/>
                <a:latin typeface="Yekan"/>
              </a:rPr>
              <a:t>: </a:t>
            </a:r>
            <a:r>
              <a:rPr lang="fa-IR" b="0" i="0" u="none" strike="noStrike" dirty="0">
                <a:solidFill>
                  <a:srgbClr val="2C2F34"/>
                </a:solidFill>
                <a:effectLst/>
                <a:latin typeface="Yekan"/>
              </a:rPr>
              <a:t>فناوری‌هایی هستند که به کاربر اجازه می‌دهند تا در مدل معماری مجازی یک ساختمان غوطه‌ور شوند یا واقعیت فیزیکی را با دنیای دیجیتال ادغام کنند تا عملکرد نهایی یک پروژه مورد ارزیابی قرار گیرد.</a:t>
            </a:r>
          </a:p>
          <a:p>
            <a:pPr marL="285750" indent="-285750" algn="r" rtl="1">
              <a:buFont typeface="Arial" panose="020B0604020202020204" pitchFamily="34" charset="0"/>
              <a:buChar char="•"/>
            </a:pPr>
            <a:endParaRPr lang="en-US" dirty="0"/>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z="2500" smtClean="0"/>
              <a:pPr/>
              <a:t>4</a:t>
            </a:fld>
            <a:endParaRPr lang="en-US" sz="2500" dirty="0"/>
          </a:p>
        </p:txBody>
      </p:sp>
      <p:pic>
        <p:nvPicPr>
          <p:cNvPr id="26" name="Picture 25">
            <a:extLst>
              <a:ext uri="{FF2B5EF4-FFF2-40B4-BE49-F238E27FC236}">
                <a16:creationId xmlns:a16="http://schemas.microsoft.com/office/drawing/2014/main" id="{5843E734-BA97-7AD6-A19A-56EACFF91156}"/>
              </a:ext>
            </a:extLst>
          </p:cNvPr>
          <p:cNvPicPr>
            <a:picLocks noChangeAspect="1"/>
          </p:cNvPicPr>
          <p:nvPr/>
        </p:nvPicPr>
        <p:blipFill>
          <a:blip r:embed="rId3"/>
          <a:stretch>
            <a:fillRect/>
          </a:stretch>
        </p:blipFill>
        <p:spPr>
          <a:xfrm>
            <a:off x="-141974" y="3076280"/>
            <a:ext cx="6237974" cy="3880115"/>
          </a:xfrm>
          <a:prstGeom prst="rect">
            <a:avLst/>
          </a:prstGeom>
        </p:spPr>
      </p:pic>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fa-IR" b="1" i="0" u="none" strike="noStrike" dirty="0">
                <a:solidFill>
                  <a:srgbClr val="2C2F34"/>
                </a:solidFill>
                <a:effectLst/>
                <a:latin typeface="Yekan"/>
              </a:rPr>
              <a:t>کاربرد هوش مصنوعی در معماری</a:t>
            </a:r>
            <a:br>
              <a:rPr lang="fa-IR" b="1" i="0" u="none" strike="noStrike" dirty="0">
                <a:solidFill>
                  <a:srgbClr val="2C2F34"/>
                </a:solidFill>
                <a:effectLst/>
                <a:latin typeface="Yekan"/>
              </a:rPr>
            </a:br>
            <a:endParaRPr lang="en-US" dirty="0"/>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pPr algn="r" rtl="1"/>
            <a:r>
              <a:rPr lang="fa-IR" b="1" i="0" u="none" strike="noStrike" dirty="0">
                <a:solidFill>
                  <a:srgbClr val="2C2F34"/>
                </a:solidFill>
                <a:effectLst/>
                <a:latin typeface="Yekan"/>
              </a:rPr>
              <a:t>۵. اتوماسیون خانگی</a:t>
            </a:r>
          </a:p>
          <a:p>
            <a:pPr algn="r" rtl="1"/>
            <a:endParaRPr lang="en-US" dirty="0"/>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normAutofit/>
          </a:bodyPr>
          <a:lstStyle/>
          <a:p>
            <a:pPr algn="r" rtl="1"/>
            <a:r>
              <a:rPr lang="fa-IR" sz="1800" b="1" dirty="0">
                <a:solidFill>
                  <a:srgbClr val="2C2F34"/>
                </a:solidFill>
                <a:latin typeface="Yekan"/>
              </a:rPr>
              <a:t>۶. </a:t>
            </a:r>
            <a:r>
              <a:rPr lang="fa-IR" sz="1800" b="1" i="0" u="none" strike="noStrike" dirty="0">
                <a:solidFill>
                  <a:srgbClr val="2C2F34"/>
                </a:solidFill>
                <a:effectLst/>
                <a:latin typeface="Yekan"/>
              </a:rPr>
              <a:t>ساخت و ساز و ایمنی</a:t>
            </a:r>
          </a:p>
          <a:p>
            <a:pPr algn="r" rtl="1"/>
            <a:endParaRPr lang="en-ZA" sz="1800" dirty="0"/>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pPr algn="r" rtl="1"/>
            <a:r>
              <a:rPr lang="fa-IR" dirty="0">
                <a:solidFill>
                  <a:schemeClr val="tx1"/>
                </a:solidFill>
              </a:rPr>
              <a:t>۷.</a:t>
            </a:r>
            <a:r>
              <a:rPr lang="fa-IR" b="1" i="0" u="none" strike="noStrike" dirty="0">
                <a:solidFill>
                  <a:schemeClr val="tx1"/>
                </a:solidFill>
                <a:effectLst/>
                <a:latin typeface="Yekan"/>
              </a:rPr>
              <a:t> برنامه‌ریزی</a:t>
            </a:r>
          </a:p>
          <a:p>
            <a:endParaRPr lang="en-US" dirty="0">
              <a:solidFill>
                <a:schemeClr val="tx1"/>
              </a:solidFill>
            </a:endParaRP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pPr algn="r" rtl="1"/>
            <a:r>
              <a:rPr lang="fa-IR" b="1" i="0" u="none" strike="noStrike" dirty="0">
                <a:solidFill>
                  <a:srgbClr val="2C2F34"/>
                </a:solidFill>
                <a:effectLst/>
                <a:latin typeface="Yekan"/>
              </a:rPr>
              <a:t>۱. معماری پارامتریک</a:t>
            </a:r>
          </a:p>
          <a:p>
            <a:pPr algn="r" rtl="1"/>
            <a:endParaRPr lang="en-US" dirty="0"/>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normAutofit/>
          </a:bodyPr>
          <a:lstStyle/>
          <a:p>
            <a:pPr algn="r" rtl="1"/>
            <a:r>
              <a:rPr lang="fa-IR" sz="1800" b="1" i="0" u="none" strike="noStrike" dirty="0">
                <a:solidFill>
                  <a:srgbClr val="2C2F34"/>
                </a:solidFill>
                <a:effectLst/>
                <a:latin typeface="Yekan"/>
              </a:rPr>
              <a:t>۲. طراحی مولد</a:t>
            </a:r>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pPr algn="r" rtl="1"/>
            <a:r>
              <a:rPr lang="fa-IR" b="1" dirty="0">
                <a:solidFill>
                  <a:srgbClr val="2C2F34"/>
                </a:solidFill>
                <a:latin typeface="Yekan"/>
              </a:rPr>
              <a:t>۳. ادغام با </a:t>
            </a:r>
            <a:r>
              <a:rPr lang="en-US" b="1" dirty="0">
                <a:solidFill>
                  <a:srgbClr val="2C2F34"/>
                </a:solidFill>
                <a:latin typeface="Yekan"/>
              </a:rPr>
              <a:t>BIM</a:t>
            </a:r>
            <a:endParaRPr lang="fa-IR" b="1" i="0" u="none" strike="noStrike" dirty="0">
              <a:solidFill>
                <a:srgbClr val="2C2F34"/>
              </a:solidFill>
              <a:effectLst/>
              <a:latin typeface="Yekan"/>
            </a:endParaRPr>
          </a:p>
          <a:p>
            <a:pPr algn="r" rtl="1"/>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normAutofit/>
          </a:bodyPr>
          <a:lstStyle/>
          <a:p>
            <a:pPr algn="r" rtl="1"/>
            <a:r>
              <a:rPr lang="fa-IR" sz="1800" b="1" i="0" u="none" strike="noStrike" dirty="0">
                <a:solidFill>
                  <a:srgbClr val="2C2F34"/>
                </a:solidFill>
                <a:effectLst/>
                <a:latin typeface="Yekan"/>
              </a:rPr>
              <a:t>۴. رندر</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z="2500" smtClean="0"/>
              <a:pPr/>
              <a:t>5</a:t>
            </a:fld>
            <a:endParaRPr lang="en-US" sz="2500" dirty="0"/>
          </a:p>
        </p:txBody>
      </p:sp>
      <p:pic>
        <p:nvPicPr>
          <p:cNvPr id="14" name="Picture 13">
            <a:extLst>
              <a:ext uri="{FF2B5EF4-FFF2-40B4-BE49-F238E27FC236}">
                <a16:creationId xmlns:a16="http://schemas.microsoft.com/office/drawing/2014/main" id="{70673082-D70F-2163-CA94-C5C57457AD8F}"/>
              </a:ext>
            </a:extLst>
          </p:cNvPr>
          <p:cNvPicPr>
            <a:picLocks noChangeAspect="1"/>
          </p:cNvPicPr>
          <p:nvPr/>
        </p:nvPicPr>
        <p:blipFill>
          <a:blip r:embed="rId3"/>
          <a:stretch>
            <a:fillRect/>
          </a:stretch>
        </p:blipFill>
        <p:spPr>
          <a:xfrm>
            <a:off x="0" y="3594788"/>
            <a:ext cx="5684147" cy="3292475"/>
          </a:xfrm>
          <a:prstGeom prst="rect">
            <a:avLst/>
          </a:prstGeom>
        </p:spPr>
      </p:pic>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4400" y="443563"/>
            <a:ext cx="2743200" cy="1600200"/>
          </a:xfrm>
        </p:spPr>
        <p:txBody>
          <a:bodyPr>
            <a:noAutofit/>
          </a:bodyPr>
          <a:lstStyle/>
          <a:p>
            <a:r>
              <a:rPr lang="fa-IR" sz="1700" b="1" i="0" u="none" strike="noStrike" dirty="0">
                <a:solidFill>
                  <a:srgbClr val="2C2F34"/>
                </a:solidFill>
                <a:effectLst/>
                <a:latin typeface="Yekan"/>
              </a:rPr>
              <a:t>طراحی مولد</a:t>
            </a:r>
          </a:p>
          <a:p>
            <a:r>
              <a:rPr lang="fa-IR" sz="1700" b="0" i="0" u="none" strike="noStrike" dirty="0">
                <a:solidFill>
                  <a:srgbClr val="2C2F34"/>
                </a:solidFill>
                <a:effectLst/>
                <a:latin typeface="Yekan"/>
              </a:rPr>
              <a:t>از تکنیک‌های بهینه سازی پروژه است که برخلاف معماری پارامتریک ( </a:t>
            </a:r>
            <a:r>
              <a:rPr lang="en-US" sz="1700" b="0" i="0" u="none" strike="noStrike" dirty="0">
                <a:solidFill>
                  <a:srgbClr val="2C2F34"/>
                </a:solidFill>
                <a:effectLst/>
                <a:latin typeface="Yekan"/>
              </a:rPr>
              <a:t>Parametric Architectural) </a:t>
            </a:r>
            <a:r>
              <a:rPr lang="fa-IR" sz="1700" b="0" i="0" u="none" strike="noStrike" dirty="0">
                <a:solidFill>
                  <a:srgbClr val="2C2F34"/>
                </a:solidFill>
                <a:effectLst/>
                <a:latin typeface="Yekan"/>
              </a:rPr>
              <a:t>که از محدودیت‌ها و پارامترهای ورودی برای حل یک مشکل طراحی استفاده می‌کند، در طراحی مولد الگوریتم‌های هوشمندی برای همان پارامترها اعمال می‌شود تا فرایند بهینه‌سازی را با هدف یافتن بهترین راه‌حل انجام دهد. در یک طراحی مولد، شخص طراح در کنار تعیین محدودیت‌ها و اهداف پروژه، معیارهای ارزیابی را ارائه می‌دهد تا نرم‌افزار از آن‌ها به منظور طبقه‌بندی نتایج استفاده کند و به طراحی بهینه نزدیک‌تر شود.</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8153400" y="443563"/>
            <a:ext cx="2743200" cy="1600200"/>
          </a:xfrm>
        </p:spPr>
        <p:txBody>
          <a:bodyPr>
            <a:noAutofit/>
          </a:bodyPr>
          <a:lstStyle/>
          <a:p>
            <a:r>
              <a:rPr lang="fa-IR" sz="1600" b="1" i="0" u="none" strike="noStrike" dirty="0">
                <a:solidFill>
                  <a:srgbClr val="2C2F34"/>
                </a:solidFill>
                <a:effectLst/>
                <a:latin typeface="Yekan"/>
              </a:rPr>
              <a:t>معماری پارامتریک</a:t>
            </a:r>
          </a:p>
          <a:p>
            <a:r>
              <a:rPr lang="fa-IR" sz="1600" b="0" i="0" u="none" strike="noStrike" dirty="0">
                <a:solidFill>
                  <a:srgbClr val="2C2F34"/>
                </a:solidFill>
                <a:effectLst/>
                <a:latin typeface="Yekan"/>
              </a:rPr>
              <a:t>یک روش طراحی تکراری است که شما را قادر می‌سازد تا با پارامترهای خاصی بازی کرده  و به آزمایش انواع مختلف خروجی‌ها بپردازید و بتوانید فرم‌های خلاقانه و بسیار پیچیده را ایجاد کنید. در مقایسه با روش‌های سنتی، معماری پارامتریک به معماران این امکان را می‌دهد تا زمان‌های مربوط به طراحی خود را به میزان قابل‌توجهی کاهش دهند به طوری‌که معماران می‌توانند خروجی موردنظر خود را انتخاب کرده و با توجه به نیازهای مختلف، شکل ساختمان را چندین بار تغییر ‌دهند.</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z="2500" smtClean="0"/>
              <a:pPr/>
              <a:t>6</a:t>
            </a:fld>
            <a:endParaRPr lang="en-ZA" sz="2500" dirty="0"/>
          </a:p>
        </p:txBody>
      </p:sp>
      <p:sp>
        <p:nvSpPr>
          <p:cNvPr id="21" name="Text Placeholder 20">
            <a:extLst>
              <a:ext uri="{FF2B5EF4-FFF2-40B4-BE49-F238E27FC236}">
                <a16:creationId xmlns:a16="http://schemas.microsoft.com/office/drawing/2014/main" id="{783A8C29-4CA6-05D7-FEDF-9DAC5670A973}"/>
              </a:ext>
            </a:extLst>
          </p:cNvPr>
          <p:cNvSpPr>
            <a:spLocks noGrp="1"/>
          </p:cNvSpPr>
          <p:nvPr>
            <p:ph type="body" sz="quarter" idx="35"/>
          </p:nvPr>
        </p:nvSpPr>
        <p:spPr>
          <a:xfrm>
            <a:off x="1295400" y="443563"/>
            <a:ext cx="2743200" cy="1601787"/>
          </a:xfrm>
        </p:spPr>
        <p:txBody>
          <a:bodyPr/>
          <a:lstStyle/>
          <a:p>
            <a:r>
              <a:rPr lang="fa-IR" sz="1700" b="1" i="0" u="none" strike="noStrike" dirty="0">
                <a:solidFill>
                  <a:srgbClr val="2C2F34"/>
                </a:solidFill>
                <a:effectLst/>
                <a:latin typeface="Yekan"/>
              </a:rPr>
              <a:t>رندر</a:t>
            </a:r>
          </a:p>
          <a:p>
            <a:r>
              <a:rPr lang="fa-IR" sz="1700" b="0" i="0" u="none" strike="noStrike" dirty="0">
                <a:solidFill>
                  <a:srgbClr val="2C2F34"/>
                </a:solidFill>
                <a:effectLst/>
                <a:latin typeface="Yekan"/>
              </a:rPr>
              <a:t>هوش مصنوعی به معماران و طراحان این اجازه را می‌دهد تا تصاویری واقعی و حرفه‌ای از پروژه‌های معماری ایجاد کنند. رندرهای نرم‌افزاری با ادغام توابع هوشمند می‌توانند به شکل خودکار پارامترهایی تنظیم کنند و امکان ایجاد تصاویر با بالاترین کیفیت را بدون تلاش خاصی از جانب کاربر فراهم کند.</a:t>
            </a:r>
          </a:p>
        </p:txBody>
      </p:sp>
      <p:pic>
        <p:nvPicPr>
          <p:cNvPr id="22" name="Picture 21">
            <a:extLst>
              <a:ext uri="{FF2B5EF4-FFF2-40B4-BE49-F238E27FC236}">
                <a16:creationId xmlns:a16="http://schemas.microsoft.com/office/drawing/2014/main" id="{09EA6A12-5AC6-7DC0-4C16-8A4D88D84581}"/>
              </a:ext>
            </a:extLst>
          </p:cNvPr>
          <p:cNvPicPr>
            <a:picLocks noChangeAspect="1"/>
          </p:cNvPicPr>
          <p:nvPr/>
        </p:nvPicPr>
        <p:blipFill>
          <a:blip r:embed="rId2"/>
          <a:stretch>
            <a:fillRect/>
          </a:stretch>
        </p:blipFill>
        <p:spPr>
          <a:xfrm>
            <a:off x="1022684" y="3937817"/>
            <a:ext cx="3015916" cy="2817742"/>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80D870-2B54-8909-3F09-6B6266B3D073}"/>
              </a:ext>
            </a:extLst>
          </p:cNvPr>
          <p:cNvSpPr>
            <a:spLocks noGrp="1"/>
          </p:cNvSpPr>
          <p:nvPr>
            <p:ph type="sldNum" sz="quarter" idx="11"/>
          </p:nvPr>
        </p:nvSpPr>
        <p:spPr/>
        <p:txBody>
          <a:bodyPr/>
          <a:lstStyle/>
          <a:p>
            <a:fld id="{19B51A1E-902D-48AF-9020-955120F399B6}" type="slidenum">
              <a:rPr lang="en-ZA" sz="2500" smtClean="0"/>
              <a:pPr/>
              <a:t>7</a:t>
            </a:fld>
            <a:endParaRPr lang="en-ZA" sz="2500" dirty="0"/>
          </a:p>
        </p:txBody>
      </p:sp>
      <p:sp>
        <p:nvSpPr>
          <p:cNvPr id="9" name="Text Placeholder 8">
            <a:extLst>
              <a:ext uri="{FF2B5EF4-FFF2-40B4-BE49-F238E27FC236}">
                <a16:creationId xmlns:a16="http://schemas.microsoft.com/office/drawing/2014/main" id="{5AB6660C-AD1B-0595-8F66-53EA5692E222}"/>
              </a:ext>
            </a:extLst>
          </p:cNvPr>
          <p:cNvSpPr>
            <a:spLocks noGrp="1"/>
          </p:cNvSpPr>
          <p:nvPr>
            <p:ph type="body" sz="quarter" idx="13"/>
          </p:nvPr>
        </p:nvSpPr>
        <p:spPr>
          <a:xfrm>
            <a:off x="8610600" y="654095"/>
            <a:ext cx="2743200" cy="1600200"/>
          </a:xfrm>
        </p:spPr>
        <p:txBody>
          <a:bodyPr>
            <a:noAutofit/>
          </a:bodyPr>
          <a:lstStyle/>
          <a:p>
            <a:r>
              <a:rPr lang="fa-IR" sz="1700" b="1" i="0" u="none" strike="noStrike" dirty="0">
                <a:solidFill>
                  <a:srgbClr val="2C2F34"/>
                </a:solidFill>
                <a:effectLst/>
                <a:latin typeface="Yekan"/>
              </a:rPr>
              <a:t>ادغام با </a:t>
            </a:r>
            <a:r>
              <a:rPr lang="en-US" sz="1700" b="1" i="0" u="none" strike="noStrike" dirty="0">
                <a:solidFill>
                  <a:srgbClr val="2C2F34"/>
                </a:solidFill>
                <a:effectLst/>
                <a:latin typeface="Yekan"/>
              </a:rPr>
              <a:t>BIM</a:t>
            </a:r>
          </a:p>
          <a:p>
            <a:r>
              <a:rPr lang="fa-IR" sz="1700" b="0" i="0" u="none" strike="noStrike" dirty="0">
                <a:solidFill>
                  <a:srgbClr val="2C2F34"/>
                </a:solidFill>
                <a:effectLst/>
                <a:latin typeface="Yekan"/>
              </a:rPr>
              <a:t>شرکت‌های تولیدکننده نرم افزار </a:t>
            </a:r>
            <a:r>
              <a:rPr lang="en-US" sz="1700" b="0" i="0" u="none" strike="noStrike" dirty="0">
                <a:solidFill>
                  <a:srgbClr val="2C2F34"/>
                </a:solidFill>
                <a:effectLst/>
                <a:latin typeface="Yekan"/>
              </a:rPr>
              <a:t>BIM </a:t>
            </a:r>
            <a:r>
              <a:rPr lang="fa-IR" sz="1700" b="0" i="0" u="none" strike="noStrike" dirty="0">
                <a:solidFill>
                  <a:srgbClr val="2C2F34"/>
                </a:solidFill>
                <a:effectLst/>
                <a:latin typeface="Yekan"/>
              </a:rPr>
              <a:t>به منظور بهبود کارایی و پتانسیل برنامه‌های خود به هوش مصنوعی متکی خواهند بود. با کمک این ابزارها می‌توان حجم عظیمی از اطلاعات را که هوش مصنوعی برای تحقیق در هر بخشی از پروژه استفاده می‌کند، جمع‌آوری کرده و راه‌حل‌های بهینه را در زمان کوتاهی ارائه دهد. نرم‌افزار </a:t>
            </a:r>
            <a:r>
              <a:rPr lang="en-US" sz="1700" b="0" i="0" u="none" strike="noStrike" dirty="0">
                <a:solidFill>
                  <a:srgbClr val="2C2F34"/>
                </a:solidFill>
                <a:effectLst/>
                <a:latin typeface="Yekan"/>
              </a:rPr>
              <a:t>BIM </a:t>
            </a:r>
            <a:r>
              <a:rPr lang="fa-IR" sz="1700" b="0" i="0" u="none" strike="noStrike" dirty="0">
                <a:solidFill>
                  <a:srgbClr val="2C2F34"/>
                </a:solidFill>
                <a:effectLst/>
                <a:latin typeface="Yekan"/>
              </a:rPr>
              <a:t>مجهز به هوش مصنوعی با بهره‌گیری از یادگیری ماشین به بهبود فرایندهای طراحی و ساخت ساختمان می‌پردازد.</a:t>
            </a:r>
          </a:p>
          <a:p>
            <a:br>
              <a:rPr lang="fa-IR" sz="1700" dirty="0"/>
            </a:br>
            <a:endParaRPr lang="en-US" sz="1700" dirty="0"/>
          </a:p>
        </p:txBody>
      </p:sp>
      <p:pic>
        <p:nvPicPr>
          <p:cNvPr id="12" name="Picture 11">
            <a:extLst>
              <a:ext uri="{FF2B5EF4-FFF2-40B4-BE49-F238E27FC236}">
                <a16:creationId xmlns:a16="http://schemas.microsoft.com/office/drawing/2014/main" id="{BA3C549C-49B8-024A-B582-1C5969C1261E}"/>
              </a:ext>
            </a:extLst>
          </p:cNvPr>
          <p:cNvPicPr>
            <a:picLocks noChangeAspect="1"/>
          </p:cNvPicPr>
          <p:nvPr/>
        </p:nvPicPr>
        <p:blipFill>
          <a:blip r:embed="rId2"/>
          <a:stretch>
            <a:fillRect/>
          </a:stretch>
        </p:blipFill>
        <p:spPr>
          <a:xfrm>
            <a:off x="51297" y="46532"/>
            <a:ext cx="4896860" cy="3201793"/>
          </a:xfrm>
          <a:prstGeom prst="rect">
            <a:avLst/>
          </a:prstGeom>
        </p:spPr>
      </p:pic>
      <p:pic>
        <p:nvPicPr>
          <p:cNvPr id="13" name="Picture 12">
            <a:extLst>
              <a:ext uri="{FF2B5EF4-FFF2-40B4-BE49-F238E27FC236}">
                <a16:creationId xmlns:a16="http://schemas.microsoft.com/office/drawing/2014/main" id="{F0C68B85-34F4-C1F3-1BFE-2E18630C6ECB}"/>
              </a:ext>
            </a:extLst>
          </p:cNvPr>
          <p:cNvPicPr>
            <a:picLocks noChangeAspect="1"/>
          </p:cNvPicPr>
          <p:nvPr/>
        </p:nvPicPr>
        <p:blipFill>
          <a:blip r:embed="rId3"/>
          <a:stretch>
            <a:fillRect/>
          </a:stretch>
        </p:blipFill>
        <p:spPr>
          <a:xfrm>
            <a:off x="5113713" y="46532"/>
            <a:ext cx="3496887" cy="2815326"/>
          </a:xfrm>
          <a:prstGeom prst="rect">
            <a:avLst/>
          </a:prstGeom>
        </p:spPr>
      </p:pic>
      <p:sp>
        <p:nvSpPr>
          <p:cNvPr id="14" name="TextBox 13">
            <a:extLst>
              <a:ext uri="{FF2B5EF4-FFF2-40B4-BE49-F238E27FC236}">
                <a16:creationId xmlns:a16="http://schemas.microsoft.com/office/drawing/2014/main" id="{B0A81960-E1AE-DF4C-F859-43D8614A341E}"/>
              </a:ext>
            </a:extLst>
          </p:cNvPr>
          <p:cNvSpPr txBox="1"/>
          <p:nvPr/>
        </p:nvSpPr>
        <p:spPr>
          <a:xfrm>
            <a:off x="51297" y="3912993"/>
            <a:ext cx="3706325" cy="2169825"/>
          </a:xfrm>
          <a:prstGeom prst="rect">
            <a:avLst/>
          </a:prstGeom>
          <a:noFill/>
        </p:spPr>
        <p:txBody>
          <a:bodyPr wrap="square" rtlCol="0">
            <a:spAutoFit/>
          </a:bodyPr>
          <a:lstStyle/>
          <a:p>
            <a:pPr algn="ctr" rtl="1"/>
            <a:r>
              <a:rPr lang="fa-IR" sz="1500" b="0" i="0" u="none" strike="noStrike" dirty="0">
                <a:solidFill>
                  <a:srgbClr val="000000"/>
                </a:solidFill>
                <a:effectLst/>
                <a:latin typeface="dana"/>
              </a:rPr>
              <a:t>برای مدل سازی اطلاعات ساختمان </a:t>
            </a:r>
            <a:r>
              <a:rPr lang="en-US" sz="1500" b="0" i="0" u="none" strike="noStrike" dirty="0">
                <a:solidFill>
                  <a:srgbClr val="000000"/>
                </a:solidFill>
                <a:effectLst/>
                <a:latin typeface="dana"/>
              </a:rPr>
              <a:t>BIM</a:t>
            </a:r>
          </a:p>
          <a:p>
            <a:pPr algn="ctr" rtl="1"/>
            <a:r>
              <a:rPr lang="fa-IR" sz="1500" b="0" i="0" u="none" strike="noStrike" dirty="0">
                <a:solidFill>
                  <a:srgbClr val="000000"/>
                </a:solidFill>
                <a:effectLst/>
                <a:latin typeface="dana"/>
              </a:rPr>
              <a:t>نرم‌افزارهای مدل‌سازی در سال‌های اخیر به سرعت تکامل یافته و به معماران امروزی اجازه می‌دهند با اشکال و فرم‌های منحنی مختلف بازی کنند.</a:t>
            </a:r>
          </a:p>
          <a:p>
            <a:pPr algn="ctr" rtl="1"/>
            <a:r>
              <a:rPr lang="fa-IR" sz="1500" b="0" i="0" u="none" strike="noStrike" dirty="0">
                <a:solidFill>
                  <a:srgbClr val="000000"/>
                </a:solidFill>
                <a:effectLst/>
                <a:latin typeface="dana"/>
              </a:rPr>
              <a:t>نرم‌افزار مدل‌سازی مانند </a:t>
            </a:r>
            <a:r>
              <a:rPr lang="en-US" sz="1500" b="0" i="0" u="none" strike="noStrike" dirty="0">
                <a:solidFill>
                  <a:srgbClr val="000000"/>
                </a:solidFill>
                <a:effectLst/>
                <a:latin typeface="dana"/>
              </a:rPr>
              <a:t>Grasshopper </a:t>
            </a:r>
            <a:r>
              <a:rPr lang="fa-IR" sz="1500" b="0" i="0" u="none" strike="noStrike" dirty="0">
                <a:solidFill>
                  <a:srgbClr val="000000"/>
                </a:solidFill>
                <a:effectLst/>
                <a:latin typeface="dana"/>
              </a:rPr>
              <a:t>بیشتر حدس‌ها، محاسبات و آزمون و خطا را از فرآیند برنامه‌ریزی خارج می‌کند و معماران را قادر می‌سازد تا به راحتی آزمایشات خود را انجام داده و طرح‌های خارق‌العاده‌تری خلق کنند.</a:t>
            </a:r>
          </a:p>
          <a:p>
            <a:pPr algn="ctr" rtl="1"/>
            <a:endParaRPr lang="en-US" sz="1500" dirty="0"/>
          </a:p>
        </p:txBody>
      </p:sp>
      <p:pic>
        <p:nvPicPr>
          <p:cNvPr id="15" name="Picture 14">
            <a:extLst>
              <a:ext uri="{FF2B5EF4-FFF2-40B4-BE49-F238E27FC236}">
                <a16:creationId xmlns:a16="http://schemas.microsoft.com/office/drawing/2014/main" id="{0494288C-3193-B7CA-D168-1C41BEFC45B4}"/>
              </a:ext>
            </a:extLst>
          </p:cNvPr>
          <p:cNvPicPr>
            <a:picLocks noChangeAspect="1"/>
          </p:cNvPicPr>
          <p:nvPr/>
        </p:nvPicPr>
        <p:blipFill>
          <a:blip r:embed="rId4"/>
          <a:stretch>
            <a:fillRect/>
          </a:stretch>
        </p:blipFill>
        <p:spPr>
          <a:xfrm>
            <a:off x="3812130" y="3149571"/>
            <a:ext cx="2896289" cy="2919066"/>
          </a:xfrm>
          <a:prstGeom prst="rect">
            <a:avLst/>
          </a:prstGeom>
        </p:spPr>
      </p:pic>
      <p:pic>
        <p:nvPicPr>
          <p:cNvPr id="16" name="Picture 15">
            <a:extLst>
              <a:ext uri="{FF2B5EF4-FFF2-40B4-BE49-F238E27FC236}">
                <a16:creationId xmlns:a16="http://schemas.microsoft.com/office/drawing/2014/main" id="{156C79B0-7A65-F1CF-B9CA-C64BE8123380}"/>
              </a:ext>
            </a:extLst>
          </p:cNvPr>
          <p:cNvPicPr>
            <a:picLocks noChangeAspect="1"/>
          </p:cNvPicPr>
          <p:nvPr/>
        </p:nvPicPr>
        <p:blipFill>
          <a:blip r:embed="rId5"/>
          <a:stretch>
            <a:fillRect/>
          </a:stretch>
        </p:blipFill>
        <p:spPr>
          <a:xfrm>
            <a:off x="6293136" y="3469421"/>
            <a:ext cx="2450638" cy="2421268"/>
          </a:xfrm>
          <a:prstGeom prst="rect">
            <a:avLst/>
          </a:prstGeom>
        </p:spPr>
      </p:pic>
    </p:spTree>
    <p:extLst>
      <p:ext uri="{BB962C8B-B14F-4D97-AF65-F5344CB8AC3E}">
        <p14:creationId xmlns:p14="http://schemas.microsoft.com/office/powerpoint/2010/main" val="382151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46A58-B46B-F2DA-46DE-4BAE2CA460AF}"/>
              </a:ext>
            </a:extLst>
          </p:cNvPr>
          <p:cNvSpPr>
            <a:spLocks noGrp="1"/>
          </p:cNvSpPr>
          <p:nvPr>
            <p:ph type="sldNum" sz="quarter" idx="11"/>
          </p:nvPr>
        </p:nvSpPr>
        <p:spPr/>
        <p:txBody>
          <a:bodyPr/>
          <a:lstStyle/>
          <a:p>
            <a:fld id="{19B51A1E-902D-48AF-9020-955120F399B6}" type="slidenum">
              <a:rPr lang="en-ZA" sz="2500" smtClean="0"/>
              <a:pPr/>
              <a:t>8</a:t>
            </a:fld>
            <a:endParaRPr lang="en-ZA" sz="2500" dirty="0"/>
          </a:p>
        </p:txBody>
      </p:sp>
      <p:sp>
        <p:nvSpPr>
          <p:cNvPr id="8" name="Text Placeholder 7">
            <a:extLst>
              <a:ext uri="{FF2B5EF4-FFF2-40B4-BE49-F238E27FC236}">
                <a16:creationId xmlns:a16="http://schemas.microsoft.com/office/drawing/2014/main" id="{6529EBD2-4EDC-09C3-CFC2-4B34A37A18BA}"/>
              </a:ext>
            </a:extLst>
          </p:cNvPr>
          <p:cNvSpPr>
            <a:spLocks noGrp="1"/>
          </p:cNvSpPr>
          <p:nvPr>
            <p:ph type="body" sz="quarter" idx="12"/>
          </p:nvPr>
        </p:nvSpPr>
        <p:spPr>
          <a:xfrm>
            <a:off x="4724400" y="136525"/>
            <a:ext cx="2743200" cy="1600200"/>
          </a:xfrm>
        </p:spPr>
        <p:txBody>
          <a:bodyPr>
            <a:noAutofit/>
          </a:bodyPr>
          <a:lstStyle/>
          <a:p>
            <a:r>
              <a:rPr lang="fa-IR" sz="1700" b="1" i="0" u="none" strike="noStrike" dirty="0">
                <a:solidFill>
                  <a:srgbClr val="2C2F34"/>
                </a:solidFill>
                <a:effectLst/>
                <a:latin typeface="Yekan"/>
              </a:rPr>
              <a:t>ساخت و ساز و ایمنی</a:t>
            </a:r>
          </a:p>
          <a:p>
            <a:r>
              <a:rPr lang="fa-IR" sz="1700" b="0" i="0" u="none" strike="noStrike" dirty="0">
                <a:solidFill>
                  <a:srgbClr val="2C2F34"/>
                </a:solidFill>
                <a:effectLst/>
                <a:latin typeface="Yekan"/>
              </a:rPr>
              <a:t>ماشین‌ها و ربات‌های مجهز به هوش مصنوعی می‌توانند عملیات‌های ساختمانی تکراری و پرخطر را به صورت تقریباً مستقل انجام دهند و پیشرفت پروژه را تا حد زیادی تسریع کنند. همچنین با کمک پهپادهای هوشمند می‌توان ایمنی محل موردنظر را تا حد زیادی ارتقا داد.</a:t>
            </a:r>
          </a:p>
          <a:p>
            <a:endParaRPr lang="en-US" sz="1700" dirty="0"/>
          </a:p>
        </p:txBody>
      </p:sp>
      <p:sp>
        <p:nvSpPr>
          <p:cNvPr id="9" name="Text Placeholder 8">
            <a:extLst>
              <a:ext uri="{FF2B5EF4-FFF2-40B4-BE49-F238E27FC236}">
                <a16:creationId xmlns:a16="http://schemas.microsoft.com/office/drawing/2014/main" id="{BA2EEA72-AA59-0BA6-9245-2B1408071A48}"/>
              </a:ext>
            </a:extLst>
          </p:cNvPr>
          <p:cNvSpPr>
            <a:spLocks noGrp="1"/>
          </p:cNvSpPr>
          <p:nvPr>
            <p:ph type="body" sz="quarter" idx="13"/>
          </p:nvPr>
        </p:nvSpPr>
        <p:spPr>
          <a:xfrm>
            <a:off x="8582528" y="136525"/>
            <a:ext cx="2743200" cy="1600200"/>
          </a:xfrm>
        </p:spPr>
        <p:txBody>
          <a:bodyPr>
            <a:noAutofit/>
          </a:bodyPr>
          <a:lstStyle/>
          <a:p>
            <a:r>
              <a:rPr lang="fa-IR" sz="1700" b="1" i="0" u="none" strike="noStrike" dirty="0">
                <a:solidFill>
                  <a:srgbClr val="2C2F34"/>
                </a:solidFill>
                <a:effectLst/>
                <a:latin typeface="Yekan"/>
              </a:rPr>
              <a:t>اتوماسیون خانگی</a:t>
            </a:r>
          </a:p>
          <a:p>
            <a:r>
              <a:rPr lang="fa-IR" sz="1700" b="0" i="0" u="none" strike="noStrike" dirty="0">
                <a:solidFill>
                  <a:srgbClr val="2C2F34"/>
                </a:solidFill>
                <a:effectLst/>
                <a:latin typeface="Yekan"/>
              </a:rPr>
              <a:t>با ادغام فناوری‌های هوش مصنوعی و اینترنت اشیا می‌توان از راه‌های متنوع برای توسعه ساختمان‌های هوشمند استفاده کرد تا مصرف انرژی را بهینه کند و ایمنی و راحتی ساختمان‌ها را بهبود بخشد.</a:t>
            </a:r>
          </a:p>
          <a:p>
            <a:br>
              <a:rPr lang="fa-IR" sz="1700" dirty="0"/>
            </a:br>
            <a:endParaRPr lang="en-US" sz="1700" dirty="0"/>
          </a:p>
        </p:txBody>
      </p:sp>
      <p:sp>
        <p:nvSpPr>
          <p:cNvPr id="10" name="Text Placeholder 9">
            <a:extLst>
              <a:ext uri="{FF2B5EF4-FFF2-40B4-BE49-F238E27FC236}">
                <a16:creationId xmlns:a16="http://schemas.microsoft.com/office/drawing/2014/main" id="{312EA487-5859-AD08-4CF6-D5B5A1B0BD3E}"/>
              </a:ext>
            </a:extLst>
          </p:cNvPr>
          <p:cNvSpPr>
            <a:spLocks noGrp="1"/>
          </p:cNvSpPr>
          <p:nvPr>
            <p:ph type="body" sz="quarter" idx="35"/>
          </p:nvPr>
        </p:nvSpPr>
        <p:spPr>
          <a:xfrm>
            <a:off x="866272" y="136525"/>
            <a:ext cx="2743200" cy="1601787"/>
          </a:xfrm>
        </p:spPr>
        <p:txBody>
          <a:bodyPr/>
          <a:lstStyle/>
          <a:p>
            <a:r>
              <a:rPr lang="fa-IR" sz="1700" b="1" i="0" u="none" strike="noStrike" dirty="0">
                <a:solidFill>
                  <a:srgbClr val="2C2F34"/>
                </a:solidFill>
                <a:effectLst/>
                <a:latin typeface="Yekan"/>
              </a:rPr>
              <a:t>برنامه‌ریزی</a:t>
            </a:r>
          </a:p>
          <a:p>
            <a:r>
              <a:rPr lang="fa-IR" sz="1700" b="0" i="0" u="none" strike="noStrike" dirty="0">
                <a:solidFill>
                  <a:srgbClr val="2C2F34"/>
                </a:solidFill>
                <a:effectLst/>
                <a:latin typeface="Yekan"/>
              </a:rPr>
              <a:t>با کمک ابزارهای قدرتمند هوش مصنوعی می‌توان به طراحان کمک کرد تا فرایندهای برنامه‌ریزی را ساده کنند به طوری‌که بتوانند به مقادیر بی‌شماری از داده‌ها دسترسی داشته باشند و کارهایی مانند تجزیه و تحلیل، برآورد هزینه، برنامه‌ریزی فعالیت‌ها، شناسایی تهدیدات احتمالی و موارد دیگر را به راحتی انجام دهند.</a:t>
            </a:r>
          </a:p>
          <a:p>
            <a:endParaRPr lang="en-US" sz="1700" dirty="0"/>
          </a:p>
        </p:txBody>
      </p:sp>
      <p:pic>
        <p:nvPicPr>
          <p:cNvPr id="12" name="Picture 11">
            <a:extLst>
              <a:ext uri="{FF2B5EF4-FFF2-40B4-BE49-F238E27FC236}">
                <a16:creationId xmlns:a16="http://schemas.microsoft.com/office/drawing/2014/main" id="{5B34BEF9-72F2-912C-1826-D2422FC62EAD}"/>
              </a:ext>
            </a:extLst>
          </p:cNvPr>
          <p:cNvPicPr>
            <a:picLocks noChangeAspect="1"/>
          </p:cNvPicPr>
          <p:nvPr/>
        </p:nvPicPr>
        <p:blipFill>
          <a:blip r:embed="rId2"/>
          <a:stretch>
            <a:fillRect/>
          </a:stretch>
        </p:blipFill>
        <p:spPr>
          <a:xfrm>
            <a:off x="7892322" y="2586093"/>
            <a:ext cx="4123611" cy="2920889"/>
          </a:xfrm>
          <a:prstGeom prst="rect">
            <a:avLst/>
          </a:prstGeom>
        </p:spPr>
      </p:pic>
      <p:pic>
        <p:nvPicPr>
          <p:cNvPr id="13" name="Picture 12">
            <a:extLst>
              <a:ext uri="{FF2B5EF4-FFF2-40B4-BE49-F238E27FC236}">
                <a16:creationId xmlns:a16="http://schemas.microsoft.com/office/drawing/2014/main" id="{25E2497C-E8D4-E422-703C-6003115217A9}"/>
              </a:ext>
            </a:extLst>
          </p:cNvPr>
          <p:cNvPicPr>
            <a:picLocks noChangeAspect="1"/>
          </p:cNvPicPr>
          <p:nvPr/>
        </p:nvPicPr>
        <p:blipFill>
          <a:blip r:embed="rId3"/>
          <a:stretch>
            <a:fillRect/>
          </a:stretch>
        </p:blipFill>
        <p:spPr>
          <a:xfrm>
            <a:off x="2830094" y="3429000"/>
            <a:ext cx="3788611" cy="2473830"/>
          </a:xfrm>
          <a:prstGeom prst="rect">
            <a:avLst/>
          </a:prstGeom>
        </p:spPr>
      </p:pic>
    </p:spTree>
    <p:extLst>
      <p:ext uri="{BB962C8B-B14F-4D97-AF65-F5344CB8AC3E}">
        <p14:creationId xmlns:p14="http://schemas.microsoft.com/office/powerpoint/2010/main" val="10897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0" y="5157536"/>
            <a:ext cx="10515600" cy="1299411"/>
          </a:xfrm>
        </p:spPr>
        <p:txBody>
          <a:bodyPr>
            <a:noAutofit/>
          </a:bodyPr>
          <a:lstStyle/>
          <a:p>
            <a:pPr algn="r"/>
            <a:r>
              <a:rPr lang="fa-IR" sz="1700" b="1" i="0" dirty="0">
                <a:effectLst/>
                <a:latin typeface=".SFArabic-Bold"/>
              </a:rPr>
              <a:t>مزایا</a:t>
            </a:r>
            <a:r>
              <a:rPr lang="fa-IR" sz="1700" b="1" i="0" dirty="0">
                <a:effectLst/>
                <a:latin typeface="UICTFontTextStyleBody"/>
              </a:rPr>
              <a:t> </a:t>
            </a:r>
            <a:r>
              <a:rPr lang="fa-IR" sz="1700" b="1" i="0" dirty="0">
                <a:effectLst/>
                <a:latin typeface=".SFArabic-Bold"/>
              </a:rPr>
              <a:t>و</a:t>
            </a:r>
            <a:r>
              <a:rPr lang="fa-IR" sz="1700" b="1" i="0" dirty="0">
                <a:effectLst/>
                <a:latin typeface="UICTFontTextStyleBody"/>
              </a:rPr>
              <a:t> </a:t>
            </a:r>
            <a:r>
              <a:rPr lang="fa-IR" sz="1700" b="1" i="0" dirty="0">
                <a:effectLst/>
                <a:latin typeface=".SFArabic-Bold"/>
              </a:rPr>
              <a:t>چالش‌های</a:t>
            </a:r>
            <a:r>
              <a:rPr lang="fa-IR" sz="1700" b="1" i="0" dirty="0">
                <a:effectLst/>
                <a:latin typeface="UICTFontTextStyleBody"/>
              </a:rPr>
              <a:t> </a:t>
            </a:r>
            <a:r>
              <a:rPr lang="fa-IR" sz="1700" b="1" i="0" dirty="0">
                <a:effectLst/>
                <a:latin typeface=".SFArabic-Bold"/>
              </a:rPr>
              <a:t>آینده</a:t>
            </a:r>
            <a:r>
              <a:rPr lang="fa-IR" sz="1700" b="1" i="0" dirty="0">
                <a:effectLst/>
                <a:latin typeface="UICTFontTextStyleBody"/>
              </a:rPr>
              <a:t> </a:t>
            </a:r>
            <a:r>
              <a:rPr lang="fa-IR" sz="1700" b="1" i="0" dirty="0">
                <a:effectLst/>
                <a:latin typeface=".SFArabic-Bold"/>
              </a:rPr>
              <a:t>هوش</a:t>
            </a:r>
            <a:r>
              <a:rPr lang="fa-IR" sz="1700" b="1" i="0" dirty="0">
                <a:effectLst/>
                <a:latin typeface="UICTFontTextStyleBody"/>
              </a:rPr>
              <a:t> </a:t>
            </a:r>
            <a:r>
              <a:rPr lang="fa-IR" sz="1700" b="1" i="0" dirty="0">
                <a:effectLst/>
                <a:latin typeface=".SFArabic-Bold"/>
              </a:rPr>
              <a:t>مصنوعی</a:t>
            </a:r>
            <a:r>
              <a:rPr lang="fa-IR" sz="1700" b="1" i="0" dirty="0">
                <a:effectLst/>
                <a:latin typeface="UICTFontTextStyleBody"/>
              </a:rPr>
              <a:t> </a:t>
            </a:r>
            <a:r>
              <a:rPr lang="fa-IR" sz="1700" b="1" i="0" dirty="0">
                <a:effectLst/>
                <a:latin typeface=".SFArabic-Bold"/>
              </a:rPr>
              <a:t>در</a:t>
            </a:r>
            <a:r>
              <a:rPr lang="fa-IR" sz="1700" b="1" i="0" dirty="0">
                <a:effectLst/>
                <a:latin typeface="UICTFontTextStyleBody"/>
              </a:rPr>
              <a:t> </a:t>
            </a:r>
            <a:r>
              <a:rPr lang="fa-IR" sz="1700" b="1" i="0" dirty="0">
                <a:effectLst/>
                <a:latin typeface=".SFArabic-Bold"/>
              </a:rPr>
              <a:t>معماری</a:t>
            </a:r>
            <a:br>
              <a:rPr lang="fa-IR" sz="1700" dirty="0">
                <a:effectLst/>
                <a:latin typeface="Times New Roman" panose="02020603050405020304" pitchFamily="18" charset="0"/>
              </a:rPr>
            </a:br>
            <a:r>
              <a:rPr lang="fa-IR" sz="1700" b="0" i="0" dirty="0">
                <a:effectLst/>
                <a:latin typeface=".SFArabic-Regular"/>
              </a:rPr>
              <a:t>هوش</a:t>
            </a:r>
            <a:r>
              <a:rPr lang="fa-IR" sz="1700" b="0" i="0" dirty="0">
                <a:effectLst/>
                <a:latin typeface="UICTFontTextStyleBody"/>
              </a:rPr>
              <a:t> </a:t>
            </a:r>
            <a:r>
              <a:rPr lang="fa-IR" sz="1700" b="0" i="0" dirty="0">
                <a:effectLst/>
                <a:latin typeface=".SFArabic-Regular"/>
              </a:rPr>
              <a:t>مصنوعی</a:t>
            </a:r>
            <a:r>
              <a:rPr lang="fa-IR" sz="1700" b="0" i="0" dirty="0">
                <a:effectLst/>
                <a:latin typeface="UICTFontTextStyleBody"/>
              </a:rPr>
              <a:t> </a:t>
            </a:r>
            <a:r>
              <a:rPr lang="fa-IR" sz="1700" b="0" i="0" dirty="0">
                <a:effectLst/>
                <a:latin typeface=".SFArabic-Regular"/>
              </a:rPr>
              <a:t>تاکنون</a:t>
            </a:r>
            <a:r>
              <a:rPr lang="fa-IR" sz="1700" b="0" i="0" dirty="0">
                <a:effectLst/>
                <a:latin typeface="UICTFontTextStyleBody"/>
              </a:rPr>
              <a:t> </a:t>
            </a:r>
            <a:r>
              <a:rPr lang="fa-IR" sz="1700" b="0" i="0" dirty="0">
                <a:effectLst/>
                <a:latin typeface=".SFArabic-Regular"/>
              </a:rPr>
              <a:t>توانسته</a:t>
            </a:r>
            <a:r>
              <a:rPr lang="fa-IR" sz="1700" b="0" i="0" dirty="0">
                <a:effectLst/>
                <a:latin typeface="UICTFontTextStyleBody"/>
              </a:rPr>
              <a:t> </a:t>
            </a:r>
            <a:r>
              <a:rPr lang="fa-IR" sz="1700" b="0" i="0" dirty="0">
                <a:effectLst/>
                <a:latin typeface=".SFArabic-Regular"/>
              </a:rPr>
              <a:t>فرصت‌های</a:t>
            </a:r>
            <a:r>
              <a:rPr lang="fa-IR" sz="1700" b="0" i="0" dirty="0">
                <a:effectLst/>
                <a:latin typeface="UICTFontTextStyleBody"/>
              </a:rPr>
              <a:t> </a:t>
            </a:r>
            <a:r>
              <a:rPr lang="fa-IR" sz="1700" b="0" i="0" dirty="0">
                <a:effectLst/>
                <a:latin typeface=".SFArabic-Regular"/>
              </a:rPr>
              <a:t>خلاقانه</a:t>
            </a:r>
            <a:r>
              <a:rPr lang="fa-IR" sz="1700" b="0" i="0" dirty="0">
                <a:effectLst/>
                <a:latin typeface="UICTFontTextStyleBody"/>
              </a:rPr>
              <a:t> </a:t>
            </a:r>
            <a:r>
              <a:rPr lang="fa-IR" sz="1700" b="0" i="0" dirty="0">
                <a:effectLst/>
                <a:latin typeface=".SFArabic-Regular"/>
              </a:rPr>
              <a:t>بی‌شماری</a:t>
            </a:r>
            <a:r>
              <a:rPr lang="fa-IR" sz="1700" b="0" i="0" dirty="0">
                <a:effectLst/>
                <a:latin typeface="UICTFontTextStyleBody"/>
              </a:rPr>
              <a:t> </a:t>
            </a:r>
            <a:r>
              <a:rPr lang="fa-IR" sz="1700" b="0" i="0" dirty="0">
                <a:effectLst/>
                <a:latin typeface=".SFArabic-Regular"/>
              </a:rPr>
              <a:t>را</a:t>
            </a:r>
            <a:r>
              <a:rPr lang="fa-IR" sz="1700" b="0" i="0" dirty="0">
                <a:effectLst/>
                <a:latin typeface="UICTFontTextStyleBody"/>
              </a:rPr>
              <a:t> </a:t>
            </a:r>
            <a:r>
              <a:rPr lang="fa-IR" sz="1700" b="0" i="0" dirty="0">
                <a:effectLst/>
                <a:latin typeface=".SFArabic-Regular"/>
              </a:rPr>
              <a:t>ارائه</a:t>
            </a:r>
            <a:r>
              <a:rPr lang="fa-IR" sz="1700" b="0" i="0" dirty="0">
                <a:effectLst/>
                <a:latin typeface="UICTFontTextStyleBody"/>
              </a:rPr>
              <a:t> </a:t>
            </a:r>
            <a:r>
              <a:rPr lang="fa-IR" sz="1700" b="0" i="0" dirty="0">
                <a:effectLst/>
                <a:latin typeface=".SFArabic-Regular"/>
              </a:rPr>
              <a:t>دهد</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در</a:t>
            </a:r>
            <a:r>
              <a:rPr lang="fa-IR" sz="1700" b="0" i="0" dirty="0">
                <a:effectLst/>
                <a:latin typeface="UICTFontTextStyleBody"/>
              </a:rPr>
              <a:t> </a:t>
            </a:r>
            <a:r>
              <a:rPr lang="fa-IR" sz="1700" b="0" i="0" dirty="0">
                <a:effectLst/>
                <a:latin typeface=".SFArabic-Regular"/>
              </a:rPr>
              <a:t>حال</a:t>
            </a:r>
            <a:r>
              <a:rPr lang="fa-IR" sz="1700" b="0" i="0" dirty="0">
                <a:effectLst/>
                <a:latin typeface="UICTFontTextStyleBody"/>
              </a:rPr>
              <a:t> </a:t>
            </a:r>
            <a:r>
              <a:rPr lang="fa-IR" sz="1700" b="0" i="0" dirty="0">
                <a:effectLst/>
                <a:latin typeface=".SFArabic-Regular"/>
              </a:rPr>
              <a:t>تبدیل</a:t>
            </a:r>
            <a:r>
              <a:rPr lang="fa-IR" sz="1700" b="0" i="0" dirty="0">
                <a:effectLst/>
                <a:latin typeface="UICTFontTextStyleBody"/>
              </a:rPr>
              <a:t> </a:t>
            </a:r>
            <a:r>
              <a:rPr lang="fa-IR" sz="1700" b="0" i="0" dirty="0">
                <a:effectLst/>
                <a:latin typeface=".SFArabic-Regular"/>
              </a:rPr>
              <a:t>شدن</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ابزاری</a:t>
            </a:r>
            <a:r>
              <a:rPr lang="fa-IR" sz="1700" b="0" i="0" dirty="0">
                <a:effectLst/>
                <a:latin typeface="UICTFontTextStyleBody"/>
              </a:rPr>
              <a:t> </a:t>
            </a:r>
            <a:r>
              <a:rPr lang="fa-IR" sz="1700" b="0" i="0" dirty="0">
                <a:effectLst/>
                <a:latin typeface=".SFArabic-Regular"/>
              </a:rPr>
              <a:t>ضروری</a:t>
            </a:r>
            <a:r>
              <a:rPr lang="fa-IR" sz="1700" b="0" i="0" dirty="0">
                <a:effectLst/>
                <a:latin typeface="UICTFontTextStyleBody"/>
              </a:rPr>
              <a:t> </a:t>
            </a:r>
            <a:r>
              <a:rPr lang="fa-IR" sz="1700" b="0" i="0" dirty="0">
                <a:effectLst/>
                <a:latin typeface=".SFArabic-Regular"/>
              </a:rPr>
              <a:t>در</a:t>
            </a:r>
            <a:r>
              <a:rPr lang="fa-IR" sz="1700" b="0" i="0" dirty="0">
                <a:effectLst/>
                <a:latin typeface="UICTFontTextStyleBody"/>
              </a:rPr>
              <a:t> </a:t>
            </a:r>
            <a:r>
              <a:rPr lang="fa-IR" sz="1700" b="0" i="0" dirty="0">
                <a:effectLst/>
                <a:latin typeface=".SFArabic-Regular"/>
              </a:rPr>
              <a:t>پروژه‌های</a:t>
            </a:r>
            <a:r>
              <a:rPr lang="fa-IR" sz="1700" b="0" i="0" dirty="0">
                <a:effectLst/>
                <a:latin typeface="UICTFontTextStyleBody"/>
              </a:rPr>
              <a:t> </a:t>
            </a:r>
            <a:r>
              <a:rPr lang="fa-IR" sz="1700" b="0" i="0" dirty="0">
                <a:effectLst/>
                <a:latin typeface=".SFArabic-Regular"/>
              </a:rPr>
              <a:t>معماری</a:t>
            </a:r>
            <a:r>
              <a:rPr lang="fa-IR" sz="1700" b="0" i="0" dirty="0">
                <a:effectLst/>
                <a:latin typeface="UICTFontTextStyleBody"/>
              </a:rPr>
              <a:t> </a:t>
            </a:r>
            <a:r>
              <a:rPr lang="fa-IR" sz="1700" b="0" i="0" dirty="0">
                <a:effectLst/>
                <a:latin typeface=".SFArabic-Regular"/>
              </a:rPr>
              <a:t>است</a:t>
            </a:r>
            <a:r>
              <a:rPr lang="fa-IR" sz="1700" b="0" i="0" dirty="0">
                <a:effectLst/>
                <a:latin typeface="UICTFontTextStyleBody"/>
              </a:rPr>
              <a:t>. </a:t>
            </a:r>
            <a:r>
              <a:rPr lang="fa-IR" sz="1700" b="0" i="0" dirty="0">
                <a:effectLst/>
                <a:latin typeface=".SFArabic-Regular"/>
              </a:rPr>
              <a:t>یک</a:t>
            </a:r>
            <a:r>
              <a:rPr lang="fa-IR" sz="1700" b="0" i="0" dirty="0">
                <a:effectLst/>
                <a:latin typeface="UICTFontTextStyleBody"/>
              </a:rPr>
              <a:t> </a:t>
            </a:r>
            <a:r>
              <a:rPr lang="fa-IR" sz="1700" b="0" i="0" dirty="0">
                <a:effectLst/>
                <a:latin typeface=".SFArabic-Regular"/>
              </a:rPr>
              <a:t>نرم‌افزار</a:t>
            </a:r>
            <a:r>
              <a:rPr lang="fa-IR" sz="1700" b="0" i="0" dirty="0">
                <a:effectLst/>
                <a:latin typeface="UICTFontTextStyleBody"/>
              </a:rPr>
              <a:t> </a:t>
            </a:r>
            <a:r>
              <a:rPr lang="fa-IR" sz="1700" b="0" i="0" dirty="0">
                <a:effectLst/>
                <a:latin typeface=".SFArabic-Regular"/>
              </a:rPr>
              <a:t>با</a:t>
            </a:r>
            <a:r>
              <a:rPr lang="fa-IR" sz="1700" b="0" i="0" dirty="0">
                <a:effectLst/>
                <a:latin typeface="UICTFontTextStyleBody"/>
              </a:rPr>
              <a:t> </a:t>
            </a:r>
            <a:r>
              <a:rPr lang="fa-IR" sz="1700" b="0" i="0" dirty="0">
                <a:effectLst/>
                <a:latin typeface=".SFArabic-Regular"/>
              </a:rPr>
              <a:t>عملکردهای</a:t>
            </a:r>
            <a:r>
              <a:rPr lang="fa-IR" sz="1700" b="0" i="0" dirty="0">
                <a:effectLst/>
                <a:latin typeface="UICTFontTextStyleBody"/>
              </a:rPr>
              <a:t> </a:t>
            </a:r>
            <a:r>
              <a:rPr lang="fa-IR" sz="1700" b="0" i="0" dirty="0">
                <a:effectLst/>
                <a:latin typeface=".SFArabic-Regular"/>
              </a:rPr>
              <a:t>هوشمند</a:t>
            </a:r>
            <a:r>
              <a:rPr lang="fa-IR" sz="1700" b="0" i="0" dirty="0">
                <a:effectLst/>
                <a:latin typeface="UICTFontTextStyleBody"/>
              </a:rPr>
              <a:t> </a:t>
            </a:r>
            <a:r>
              <a:rPr lang="fa-IR" sz="1700" b="0" i="0" dirty="0">
                <a:effectLst/>
                <a:latin typeface=".SFArabic-Regular"/>
              </a:rPr>
              <a:t>خود،</a:t>
            </a:r>
            <a:r>
              <a:rPr lang="fa-IR" sz="1700" b="0" i="0" dirty="0">
                <a:effectLst/>
                <a:latin typeface="UICTFontTextStyleBody"/>
              </a:rPr>
              <a:t> </a:t>
            </a:r>
            <a:r>
              <a:rPr lang="fa-IR" sz="1700" b="0" i="0" dirty="0">
                <a:effectLst/>
                <a:latin typeface=".SFArabic-Regular"/>
              </a:rPr>
              <a:t>توانایی</a:t>
            </a:r>
            <a:r>
              <a:rPr lang="fa-IR" sz="1700" b="0" i="0" dirty="0">
                <a:effectLst/>
                <a:latin typeface="UICTFontTextStyleBody"/>
              </a:rPr>
              <a:t> </a:t>
            </a:r>
            <a:r>
              <a:rPr lang="fa-IR" sz="1700" b="0" i="0" dirty="0">
                <a:effectLst/>
                <a:latin typeface=".SFArabic-Regular"/>
              </a:rPr>
              <a:t>تجزیه</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تحلیل</a:t>
            </a:r>
            <a:r>
              <a:rPr lang="fa-IR" sz="1700" b="0" i="0" dirty="0">
                <a:effectLst/>
                <a:latin typeface="UICTFontTextStyleBody"/>
              </a:rPr>
              <a:t> </a:t>
            </a:r>
            <a:r>
              <a:rPr lang="fa-IR" sz="1700" b="0" i="0" dirty="0">
                <a:effectLst/>
                <a:latin typeface=".SFArabic-Regular"/>
              </a:rPr>
              <a:t>داده‌ها</a:t>
            </a:r>
            <a:r>
              <a:rPr lang="fa-IR" sz="1700" b="0" i="0" dirty="0">
                <a:effectLst/>
                <a:latin typeface="UICTFontTextStyleBody"/>
              </a:rPr>
              <a:t> </a:t>
            </a:r>
            <a:r>
              <a:rPr lang="fa-IR" sz="1700" b="0" i="0" dirty="0">
                <a:effectLst/>
                <a:latin typeface=".SFArabic-Regular"/>
              </a:rPr>
              <a:t>را</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طور</a:t>
            </a:r>
            <a:r>
              <a:rPr lang="fa-IR" sz="1700" b="0" i="0" dirty="0">
                <a:effectLst/>
                <a:latin typeface="UICTFontTextStyleBody"/>
              </a:rPr>
              <a:t> </a:t>
            </a:r>
            <a:r>
              <a:rPr lang="fa-IR" sz="1700" b="0" i="0" dirty="0">
                <a:effectLst/>
                <a:latin typeface=".SFArabic-Regular"/>
              </a:rPr>
              <a:t>کارآمدتری</a:t>
            </a:r>
            <a:r>
              <a:rPr lang="fa-IR" sz="1700" b="0" i="0" dirty="0">
                <a:effectLst/>
                <a:latin typeface="UICTFontTextStyleBody"/>
              </a:rPr>
              <a:t> </a:t>
            </a:r>
            <a:r>
              <a:rPr lang="fa-IR" sz="1700" b="0" i="0" dirty="0">
                <a:effectLst/>
                <a:latin typeface=".SFArabic-Regular"/>
              </a:rPr>
              <a:t>خواهد</a:t>
            </a:r>
            <a:r>
              <a:rPr lang="fa-IR" sz="1700" b="0" i="0" dirty="0">
                <a:effectLst/>
                <a:latin typeface="UICTFontTextStyleBody"/>
              </a:rPr>
              <a:t> </a:t>
            </a:r>
            <a:r>
              <a:rPr lang="fa-IR" sz="1700" b="0" i="0" dirty="0">
                <a:effectLst/>
                <a:latin typeface=".SFArabic-Regular"/>
              </a:rPr>
              <a:t>داشت</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می‌تواند</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معماران</a:t>
            </a:r>
            <a:r>
              <a:rPr lang="fa-IR" sz="1700" b="0" i="0" dirty="0">
                <a:effectLst/>
                <a:latin typeface="UICTFontTextStyleBody"/>
              </a:rPr>
              <a:t> </a:t>
            </a:r>
            <a:r>
              <a:rPr lang="fa-IR" sz="1700" b="0" i="0" dirty="0">
                <a:effectLst/>
                <a:latin typeface=".SFArabic-Regular"/>
              </a:rPr>
              <a:t>در</a:t>
            </a:r>
            <a:r>
              <a:rPr lang="fa-IR" sz="1700" b="0" i="0" dirty="0">
                <a:effectLst/>
                <a:latin typeface="UICTFontTextStyleBody"/>
              </a:rPr>
              <a:t> </a:t>
            </a:r>
            <a:r>
              <a:rPr lang="fa-IR" sz="1700" b="0" i="0" dirty="0">
                <a:effectLst/>
                <a:latin typeface=".SFArabic-Regular"/>
              </a:rPr>
              <a:t>پیاده‌سازی</a:t>
            </a:r>
            <a:r>
              <a:rPr lang="fa-IR" sz="1700" b="0" i="0" dirty="0">
                <a:effectLst/>
                <a:latin typeface="UICTFontTextStyleBody"/>
              </a:rPr>
              <a:t> </a:t>
            </a:r>
            <a:r>
              <a:rPr lang="fa-IR" sz="1700" b="0" i="0" dirty="0">
                <a:effectLst/>
                <a:latin typeface=".SFArabic-Regular"/>
              </a:rPr>
              <a:t>تکنیک‌های</a:t>
            </a:r>
            <a:r>
              <a:rPr lang="fa-IR" sz="1700" b="0" i="0" dirty="0">
                <a:effectLst/>
                <a:latin typeface="UICTFontTextStyleBody"/>
              </a:rPr>
              <a:t> </a:t>
            </a:r>
            <a:r>
              <a:rPr lang="fa-IR" sz="1700" b="0" i="0" dirty="0">
                <a:effectLst/>
                <a:latin typeface=".SFArabic-Regular"/>
              </a:rPr>
              <a:t>جدید</a:t>
            </a:r>
            <a:r>
              <a:rPr lang="fa-IR" sz="1700" b="0" i="0" dirty="0">
                <a:effectLst/>
                <a:latin typeface="UICTFontTextStyleBody"/>
              </a:rPr>
              <a:t> </a:t>
            </a:r>
            <a:r>
              <a:rPr lang="fa-IR" sz="1700" b="0" i="0" dirty="0">
                <a:effectLst/>
                <a:latin typeface=".SFArabic-Regular"/>
              </a:rPr>
              <a:t>معماری</a:t>
            </a:r>
            <a:r>
              <a:rPr lang="fa-IR" sz="1700" b="0" i="0" dirty="0">
                <a:effectLst/>
                <a:latin typeface="UICTFontTextStyleBody"/>
              </a:rPr>
              <a:t> </a:t>
            </a:r>
            <a:r>
              <a:rPr lang="fa-IR" sz="1700" b="0" i="0" dirty="0">
                <a:effectLst/>
                <a:latin typeface=".SFArabic-Regular"/>
              </a:rPr>
              <a:t>طراحی</a:t>
            </a:r>
            <a:r>
              <a:rPr lang="fa-IR" sz="1700" b="0" i="0" dirty="0">
                <a:effectLst/>
                <a:latin typeface="UICTFontTextStyleBody"/>
              </a:rPr>
              <a:t> </a:t>
            </a:r>
            <a:r>
              <a:rPr lang="fa-IR" sz="1700" b="0" i="0" dirty="0">
                <a:effectLst/>
                <a:latin typeface=".SFArabic-Regular"/>
              </a:rPr>
              <a:t>کمک</a:t>
            </a:r>
            <a:r>
              <a:rPr lang="fa-IR" sz="1700" b="0" i="0" dirty="0">
                <a:effectLst/>
                <a:latin typeface="UICTFontTextStyleBody"/>
              </a:rPr>
              <a:t> </a:t>
            </a:r>
            <a:r>
              <a:rPr lang="fa-IR" sz="1700" b="0" i="0" dirty="0">
                <a:effectLst/>
                <a:latin typeface=".SFArabic-Regular"/>
              </a:rPr>
              <a:t>کند</a:t>
            </a:r>
            <a:r>
              <a:rPr lang="fa-IR" sz="1700" b="0" i="0" dirty="0">
                <a:effectLst/>
                <a:latin typeface="UICTFontTextStyleBody"/>
              </a:rPr>
              <a:t>. </a:t>
            </a:r>
            <a:r>
              <a:rPr lang="fa-IR" sz="1700" b="0" i="0" dirty="0">
                <a:effectLst/>
                <a:latin typeface=".SFArabic-Regular"/>
              </a:rPr>
              <a:t>از</a:t>
            </a:r>
            <a:r>
              <a:rPr lang="fa-IR" sz="1700" b="0" i="0" dirty="0">
                <a:effectLst/>
                <a:latin typeface="UICTFontTextStyleBody"/>
              </a:rPr>
              <a:t> </a:t>
            </a:r>
            <a:r>
              <a:rPr lang="fa-IR" sz="1700" b="0" i="0" dirty="0">
                <a:effectLst/>
                <a:latin typeface=".SFArabic-Regular"/>
              </a:rPr>
              <a:t>دیگر</a:t>
            </a:r>
            <a:r>
              <a:rPr lang="fa-IR" sz="1700" b="0" i="0" dirty="0">
                <a:effectLst/>
                <a:latin typeface="UICTFontTextStyleBody"/>
              </a:rPr>
              <a:t> </a:t>
            </a:r>
            <a:r>
              <a:rPr lang="fa-IR" sz="1700" b="0" i="0" dirty="0">
                <a:effectLst/>
                <a:latin typeface=".SFArabic-Regular"/>
              </a:rPr>
              <a:t>مزایای</a:t>
            </a:r>
            <a:r>
              <a:rPr lang="fa-IR" sz="1700" b="0" i="0" dirty="0">
                <a:effectLst/>
                <a:latin typeface="UICTFontTextStyleBody"/>
              </a:rPr>
              <a:t> </a:t>
            </a:r>
            <a:r>
              <a:rPr lang="fa-IR" sz="1700" b="0" i="0" dirty="0">
                <a:effectLst/>
                <a:latin typeface=".SFArabic-Regular"/>
              </a:rPr>
              <a:t>استفاده</a:t>
            </a:r>
            <a:r>
              <a:rPr lang="fa-IR" sz="1700" b="0" i="0" dirty="0">
                <a:effectLst/>
                <a:latin typeface="UICTFontTextStyleBody"/>
              </a:rPr>
              <a:t> </a:t>
            </a:r>
            <a:r>
              <a:rPr lang="fa-IR" sz="1700" b="0" i="0" dirty="0">
                <a:effectLst/>
                <a:latin typeface=".SFArabic-Regular"/>
              </a:rPr>
              <a:t>از</a:t>
            </a:r>
            <a:r>
              <a:rPr lang="fa-IR" sz="1700" b="0" i="0" dirty="0">
                <a:effectLst/>
                <a:latin typeface="UICTFontTextStyleBody"/>
              </a:rPr>
              <a:t> </a:t>
            </a:r>
            <a:r>
              <a:rPr lang="fa-IR" sz="1700" b="0" i="0" dirty="0">
                <a:effectLst/>
                <a:latin typeface=".SFArabic-Regular"/>
              </a:rPr>
              <a:t>هوش</a:t>
            </a:r>
            <a:r>
              <a:rPr lang="fa-IR" sz="1700" b="0" i="0" dirty="0">
                <a:effectLst/>
                <a:latin typeface="UICTFontTextStyleBody"/>
              </a:rPr>
              <a:t> </a:t>
            </a:r>
            <a:r>
              <a:rPr lang="fa-IR" sz="1700" b="0" i="0" dirty="0">
                <a:effectLst/>
                <a:latin typeface=".SFArabic-Regular"/>
              </a:rPr>
              <a:t>مصنوعی</a:t>
            </a:r>
            <a:r>
              <a:rPr lang="fa-IR" sz="1700" b="0" i="0" dirty="0">
                <a:effectLst/>
                <a:latin typeface="UICTFontTextStyleBody"/>
              </a:rPr>
              <a:t> </a:t>
            </a:r>
            <a:r>
              <a:rPr lang="fa-IR" sz="1700" b="0" i="0" dirty="0">
                <a:effectLst/>
                <a:latin typeface=".SFArabic-Regular"/>
              </a:rPr>
              <a:t>در</a:t>
            </a:r>
            <a:r>
              <a:rPr lang="fa-IR" sz="1700" b="0" i="0" dirty="0">
                <a:effectLst/>
                <a:latin typeface="UICTFontTextStyleBody"/>
              </a:rPr>
              <a:t> </a:t>
            </a:r>
            <a:r>
              <a:rPr lang="fa-IR" sz="1700" b="0" i="0" dirty="0">
                <a:effectLst/>
                <a:latin typeface=".SFArabic-Regular"/>
              </a:rPr>
              <a:t>معماری</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طراحی</a:t>
            </a:r>
            <a:r>
              <a:rPr lang="fa-IR" sz="1700" b="0" i="0" dirty="0">
                <a:effectLst/>
                <a:latin typeface="UICTFontTextStyleBody"/>
              </a:rPr>
              <a:t> </a:t>
            </a:r>
            <a:r>
              <a:rPr lang="fa-IR" sz="1700" b="0" i="0" dirty="0">
                <a:effectLst/>
                <a:latin typeface=".SFArabic-Regular"/>
              </a:rPr>
              <a:t>می‌توان</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موارد</a:t>
            </a:r>
            <a:r>
              <a:rPr lang="fa-IR" sz="1700" b="0" i="0" dirty="0">
                <a:effectLst/>
                <a:latin typeface="UICTFontTextStyleBody"/>
              </a:rPr>
              <a:t> </a:t>
            </a:r>
            <a:r>
              <a:rPr lang="fa-IR" sz="1700" b="0" i="0" dirty="0">
                <a:effectLst/>
                <a:latin typeface=".SFArabic-Regular"/>
              </a:rPr>
              <a:t>زیر</a:t>
            </a:r>
            <a:r>
              <a:rPr lang="fa-IR" sz="1700" b="0" i="0" dirty="0">
                <a:effectLst/>
                <a:latin typeface="UICTFontTextStyleBody"/>
              </a:rPr>
              <a:t> </a:t>
            </a:r>
            <a:r>
              <a:rPr lang="fa-IR" sz="1700" b="0" i="0" dirty="0">
                <a:effectLst/>
                <a:latin typeface=".SFArabic-Regular"/>
              </a:rPr>
              <a:t>اشاره</a:t>
            </a:r>
            <a:r>
              <a:rPr lang="fa-IR" sz="1700" b="0" i="0" dirty="0">
                <a:effectLst/>
                <a:latin typeface="UICTFontTextStyleBody"/>
              </a:rPr>
              <a:t> </a:t>
            </a:r>
            <a:r>
              <a:rPr lang="fa-IR" sz="1700" b="0" i="0" dirty="0">
                <a:effectLst/>
                <a:latin typeface=".SFArabic-Regular"/>
              </a:rPr>
              <a:t>کرد</a:t>
            </a:r>
            <a:r>
              <a:rPr lang="fa-IR" sz="1700" b="0" i="0" dirty="0">
                <a:effectLst/>
                <a:latin typeface="UICTFontTextStyleBody"/>
              </a:rPr>
              <a:t>:</a:t>
            </a:r>
            <a:br>
              <a:rPr lang="fa-IR" sz="1700" dirty="0">
                <a:effectLst/>
                <a:latin typeface=".SF Arabic"/>
              </a:rPr>
            </a:br>
            <a:r>
              <a:rPr lang="fa-IR" sz="1700" b="0" i="0" dirty="0">
                <a:effectLst/>
                <a:latin typeface=".SFArabic-Regular"/>
              </a:rPr>
              <a:t>۱</a:t>
            </a:r>
            <a:r>
              <a:rPr lang="fa-IR" sz="1700" b="0" i="0" dirty="0">
                <a:effectLst/>
                <a:latin typeface="UICTFontTextStyleBody"/>
              </a:rPr>
              <a:t>.</a:t>
            </a:r>
            <a:r>
              <a:rPr lang="fa-IR" sz="1700" b="0" i="0" dirty="0">
                <a:effectLst/>
                <a:latin typeface=".SFArabic-Regular"/>
              </a:rPr>
              <a:t>کاهش</a:t>
            </a:r>
            <a:r>
              <a:rPr lang="fa-IR" sz="1700" b="0" i="0" dirty="0">
                <a:effectLst/>
                <a:latin typeface="UICTFontTextStyleBody"/>
              </a:rPr>
              <a:t> </a:t>
            </a:r>
            <a:r>
              <a:rPr lang="fa-IR" sz="1700" b="0" i="0" dirty="0">
                <a:effectLst/>
                <a:latin typeface=".SFArabic-Regular"/>
              </a:rPr>
              <a:t>قابل‌توجه</a:t>
            </a:r>
            <a:r>
              <a:rPr lang="fa-IR" sz="1700" b="0" i="0" dirty="0">
                <a:effectLst/>
                <a:latin typeface="UICTFontTextStyleBody"/>
              </a:rPr>
              <a:t> </a:t>
            </a:r>
            <a:r>
              <a:rPr lang="fa-IR" sz="1700" b="0" i="0" dirty="0">
                <a:effectLst/>
                <a:latin typeface=".SFArabic-Regular"/>
              </a:rPr>
              <a:t>زمان</a:t>
            </a:r>
            <a:r>
              <a:rPr lang="fa-IR" sz="1700" b="0" i="0" dirty="0">
                <a:effectLst/>
                <a:latin typeface="UICTFontTextStyleBody"/>
              </a:rPr>
              <a:t> </a:t>
            </a:r>
            <a:r>
              <a:rPr lang="fa-IR" sz="1700" b="0" i="0" dirty="0">
                <a:effectLst/>
                <a:latin typeface=".SFArabic-Regular"/>
              </a:rPr>
              <a:t>طراحی</a:t>
            </a:r>
            <a:br>
              <a:rPr lang="fa-IR" sz="1700" dirty="0">
                <a:effectLst/>
                <a:latin typeface=".SF Arabic"/>
              </a:rPr>
            </a:br>
            <a:r>
              <a:rPr lang="fa-IR" sz="1700" b="0" i="0" dirty="0">
                <a:effectLst/>
                <a:latin typeface=".SFArabic-Regular"/>
              </a:rPr>
              <a:t>۲</a:t>
            </a:r>
            <a:r>
              <a:rPr lang="fa-IR" sz="1700" b="0" i="0" dirty="0">
                <a:effectLst/>
                <a:latin typeface="UICTFontTextStyleBody"/>
              </a:rPr>
              <a:t>.</a:t>
            </a:r>
            <a:r>
              <a:rPr lang="fa-IR" sz="1700" b="0" i="0" dirty="0">
                <a:effectLst/>
                <a:latin typeface=".SFArabic-Regular"/>
              </a:rPr>
              <a:t>کمک</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بهبود</a:t>
            </a:r>
            <a:r>
              <a:rPr lang="fa-IR" sz="1700" b="0" i="0" dirty="0">
                <a:effectLst/>
                <a:latin typeface="UICTFontTextStyleBody"/>
              </a:rPr>
              <a:t> </a:t>
            </a:r>
            <a:r>
              <a:rPr lang="fa-IR" sz="1700" b="0" i="0" dirty="0">
                <a:effectLst/>
                <a:latin typeface=".SFArabic-Regular"/>
              </a:rPr>
              <a:t>تجربه</a:t>
            </a:r>
            <a:r>
              <a:rPr lang="fa-IR" sz="1700" b="0" i="0" dirty="0">
                <a:effectLst/>
                <a:latin typeface="UICTFontTextStyleBody"/>
              </a:rPr>
              <a:t> </a:t>
            </a:r>
            <a:r>
              <a:rPr lang="fa-IR" sz="1700" b="0" i="0" dirty="0">
                <a:effectLst/>
                <a:latin typeface=".SFArabic-Regular"/>
              </a:rPr>
              <a:t>مشتریان</a:t>
            </a:r>
            <a:r>
              <a:rPr lang="fa-IR" sz="1700" b="0" i="0" dirty="0">
                <a:effectLst/>
                <a:latin typeface="UICTFontTextStyleBody"/>
              </a:rPr>
              <a:t> </a:t>
            </a:r>
            <a:r>
              <a:rPr lang="fa-IR" sz="1700" b="0" i="0" dirty="0">
                <a:effectLst/>
                <a:latin typeface=".SFArabic-Regular"/>
              </a:rPr>
              <a:t>بالقوه</a:t>
            </a:r>
            <a:br>
              <a:rPr lang="fa-IR" sz="1700" dirty="0">
                <a:effectLst/>
                <a:latin typeface=".SF Arabic"/>
              </a:rPr>
            </a:br>
            <a:r>
              <a:rPr lang="fa-IR" sz="1700" b="0" i="0" dirty="0">
                <a:effectLst/>
                <a:latin typeface=".SFArabic-Regular"/>
              </a:rPr>
              <a:t>۳</a:t>
            </a:r>
            <a:r>
              <a:rPr lang="fa-IR" sz="1700" b="0" i="0" dirty="0">
                <a:effectLst/>
                <a:latin typeface="UICTFontTextStyleBody"/>
              </a:rPr>
              <a:t>.</a:t>
            </a:r>
            <a:r>
              <a:rPr lang="fa-IR" sz="1700" b="0" i="0" dirty="0">
                <a:effectLst/>
                <a:latin typeface=".SFArabic-Regular"/>
              </a:rPr>
              <a:t>بررسی</a:t>
            </a:r>
            <a:r>
              <a:rPr lang="fa-IR" sz="1700" b="0" i="0" dirty="0">
                <a:effectLst/>
                <a:latin typeface="UICTFontTextStyleBody"/>
              </a:rPr>
              <a:t> </a:t>
            </a:r>
            <a:r>
              <a:rPr lang="fa-IR" sz="1700" b="0" i="0" dirty="0">
                <a:effectLst/>
                <a:latin typeface=".SFArabic-Regular"/>
              </a:rPr>
              <a:t>تمام</a:t>
            </a:r>
            <a:r>
              <a:rPr lang="fa-IR" sz="1700" b="0" i="0" dirty="0">
                <a:effectLst/>
                <a:latin typeface="UICTFontTextStyleBody"/>
              </a:rPr>
              <a:t> </a:t>
            </a:r>
            <a:r>
              <a:rPr lang="fa-IR" sz="1700" b="0" i="0" dirty="0">
                <a:effectLst/>
                <a:latin typeface=".SFArabic-Regular"/>
              </a:rPr>
              <a:t>جنبه</a:t>
            </a:r>
            <a:r>
              <a:rPr lang="fa-IR" sz="1700" b="0" i="0" dirty="0">
                <a:effectLst/>
                <a:latin typeface="UICTFontTextStyleBody"/>
              </a:rPr>
              <a:t> </a:t>
            </a:r>
            <a:r>
              <a:rPr lang="fa-IR" sz="1700" b="0" i="0" dirty="0">
                <a:effectLst/>
                <a:latin typeface=".SFArabic-Regular"/>
              </a:rPr>
              <a:t>های</a:t>
            </a:r>
            <a:r>
              <a:rPr lang="fa-IR" sz="1700" b="0" i="0" dirty="0">
                <a:effectLst/>
                <a:latin typeface="UICTFontTextStyleBody"/>
              </a:rPr>
              <a:t> </a:t>
            </a:r>
            <a:r>
              <a:rPr lang="fa-IR" sz="1700" b="0" i="0" dirty="0">
                <a:effectLst/>
                <a:latin typeface=".SFArabic-Regular"/>
              </a:rPr>
              <a:t>پروژه</a:t>
            </a:r>
            <a:r>
              <a:rPr lang="fa-IR" sz="1700" b="0" i="0" dirty="0">
                <a:effectLst/>
                <a:latin typeface="UICTFontTextStyleBody"/>
              </a:rPr>
              <a:t> </a:t>
            </a:r>
            <a:r>
              <a:rPr lang="fa-IR" sz="1700" b="0" i="0" dirty="0">
                <a:effectLst/>
                <a:latin typeface=".SFArabic-Regular"/>
              </a:rPr>
              <a:t>قبل</a:t>
            </a:r>
            <a:r>
              <a:rPr lang="fa-IR" sz="1700" b="0" i="0" dirty="0">
                <a:effectLst/>
                <a:latin typeface="UICTFontTextStyleBody"/>
              </a:rPr>
              <a:t> </a:t>
            </a:r>
            <a:r>
              <a:rPr lang="fa-IR" sz="1700" b="0" i="0" dirty="0">
                <a:effectLst/>
                <a:latin typeface=".SFArabic-Regular"/>
              </a:rPr>
              <a:t>از</a:t>
            </a:r>
            <a:r>
              <a:rPr lang="fa-IR" sz="1700" b="0" i="0" dirty="0">
                <a:effectLst/>
                <a:latin typeface="UICTFontTextStyleBody"/>
              </a:rPr>
              <a:t> </a:t>
            </a:r>
            <a:r>
              <a:rPr lang="fa-IR" sz="1700" b="0" i="0" dirty="0">
                <a:effectLst/>
                <a:latin typeface=".SFArabic-Regular"/>
              </a:rPr>
              <a:t>اجرای</a:t>
            </a:r>
            <a:r>
              <a:rPr lang="fa-IR" sz="1700" b="0" i="0" dirty="0">
                <a:effectLst/>
                <a:latin typeface="UICTFontTextStyleBody"/>
              </a:rPr>
              <a:t> </a:t>
            </a:r>
            <a:r>
              <a:rPr lang="fa-IR" sz="1700" b="0" i="0" dirty="0">
                <a:effectLst/>
                <a:latin typeface=".SFArabic-Regular"/>
              </a:rPr>
              <a:t>واقعی</a:t>
            </a:r>
            <a:r>
              <a:rPr lang="fa-IR" sz="1700" b="0" i="0" dirty="0">
                <a:effectLst/>
                <a:latin typeface="UICTFontTextStyleBody"/>
              </a:rPr>
              <a:t> </a:t>
            </a:r>
            <a:r>
              <a:rPr lang="fa-IR" sz="1700" b="0" i="0" dirty="0">
                <a:effectLst/>
                <a:latin typeface=".SFArabic-Regular"/>
              </a:rPr>
              <a:t>آن</a:t>
            </a:r>
            <a:br>
              <a:rPr lang="fa-IR" sz="1700" dirty="0">
                <a:effectLst/>
                <a:latin typeface=".SF Arabic"/>
              </a:rPr>
            </a:br>
            <a:r>
              <a:rPr lang="fa-IR" sz="1700" b="0" i="0" dirty="0">
                <a:effectLst/>
                <a:latin typeface=".SFArabic-Regular"/>
              </a:rPr>
              <a:t>۴</a:t>
            </a:r>
            <a:r>
              <a:rPr lang="fa-IR" sz="1700" b="0" i="0" dirty="0">
                <a:effectLst/>
                <a:latin typeface="UICTFontTextStyleBody"/>
              </a:rPr>
              <a:t>.</a:t>
            </a:r>
            <a:r>
              <a:rPr lang="fa-IR" sz="1700" b="0" i="0" dirty="0">
                <a:effectLst/>
                <a:latin typeface=".SFArabic-Regular"/>
              </a:rPr>
              <a:t>بهینه‌سازی</a:t>
            </a:r>
            <a:r>
              <a:rPr lang="fa-IR" sz="1700" b="0" i="0" dirty="0">
                <a:effectLst/>
                <a:latin typeface="UICTFontTextStyleBody"/>
              </a:rPr>
              <a:t> </a:t>
            </a:r>
            <a:r>
              <a:rPr lang="fa-IR" sz="1700" b="0" i="0" dirty="0">
                <a:effectLst/>
                <a:latin typeface=".SFArabic-Regular"/>
              </a:rPr>
              <a:t>فرایندهای</a:t>
            </a:r>
            <a:r>
              <a:rPr lang="fa-IR" sz="1700" b="0" i="0" dirty="0">
                <a:effectLst/>
                <a:latin typeface="UICTFontTextStyleBody"/>
              </a:rPr>
              <a:t> </a:t>
            </a:r>
            <a:r>
              <a:rPr lang="fa-IR" sz="1700" b="0" i="0" dirty="0">
                <a:effectLst/>
                <a:latin typeface=".SFArabic-Regular"/>
              </a:rPr>
              <a:t>برنامه‌ریزی</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ساخت</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ساز</a:t>
            </a:r>
            <a:br>
              <a:rPr lang="fa-IR" sz="1700" dirty="0">
                <a:effectLst/>
                <a:latin typeface=".SF Arabic"/>
              </a:rPr>
            </a:br>
            <a:r>
              <a:rPr lang="fa-IR" sz="1700" b="0" i="0" dirty="0">
                <a:effectLst/>
                <a:latin typeface=".SFArabic-Regular"/>
              </a:rPr>
              <a:t>۵</a:t>
            </a:r>
            <a:r>
              <a:rPr lang="fa-IR" sz="1700" b="0" i="0" dirty="0">
                <a:effectLst/>
                <a:latin typeface="UICTFontTextStyleBody"/>
              </a:rPr>
              <a:t>.</a:t>
            </a:r>
            <a:r>
              <a:rPr lang="fa-IR" sz="1700" b="0" i="0" dirty="0">
                <a:effectLst/>
                <a:latin typeface=".SFArabic-Regular"/>
              </a:rPr>
              <a:t>کمک</a:t>
            </a:r>
            <a:r>
              <a:rPr lang="fa-IR" sz="1700" b="0" i="0" dirty="0">
                <a:effectLst/>
                <a:latin typeface="UICTFontTextStyleBody"/>
              </a:rPr>
              <a:t> </a:t>
            </a:r>
            <a:r>
              <a:rPr lang="fa-IR" sz="1700" b="0" i="0" dirty="0">
                <a:effectLst/>
                <a:latin typeface=".SFArabic-Regular"/>
              </a:rPr>
              <a:t>به</a:t>
            </a:r>
            <a:r>
              <a:rPr lang="fa-IR" sz="1700" b="0" i="0" dirty="0">
                <a:effectLst/>
                <a:latin typeface="UICTFontTextStyleBody"/>
              </a:rPr>
              <a:t> </a:t>
            </a:r>
            <a:r>
              <a:rPr lang="fa-IR" sz="1700" b="0" i="0" dirty="0">
                <a:effectLst/>
                <a:latin typeface=".SFArabic-Regular"/>
              </a:rPr>
              <a:t>ساخت</a:t>
            </a:r>
            <a:r>
              <a:rPr lang="fa-IR" sz="1700" b="0" i="0" dirty="0">
                <a:effectLst/>
                <a:latin typeface="UICTFontTextStyleBody"/>
              </a:rPr>
              <a:t> </a:t>
            </a:r>
            <a:r>
              <a:rPr lang="fa-IR" sz="1700" b="0" i="0" dirty="0">
                <a:effectLst/>
                <a:latin typeface=".SFArabic-Regular"/>
              </a:rPr>
              <a:t>ساختمان‌های</a:t>
            </a:r>
            <a:r>
              <a:rPr lang="fa-IR" sz="1700" b="0" i="0" dirty="0">
                <a:effectLst/>
                <a:latin typeface="UICTFontTextStyleBody"/>
              </a:rPr>
              <a:t> </a:t>
            </a:r>
            <a:r>
              <a:rPr lang="fa-IR" sz="1700" b="0" i="0" dirty="0">
                <a:effectLst/>
                <a:latin typeface=".SFArabic-Regular"/>
              </a:rPr>
              <a:t>کارآمدتر</a:t>
            </a:r>
            <a:r>
              <a:rPr lang="fa-IR" sz="1700" b="0" i="0" dirty="0">
                <a:effectLst/>
                <a:latin typeface="UICTFontTextStyleBody"/>
              </a:rPr>
              <a:t> </a:t>
            </a:r>
            <a:r>
              <a:rPr lang="fa-IR" sz="1700" b="0" i="0" dirty="0">
                <a:effectLst/>
                <a:latin typeface=".SFArabic-Regular"/>
              </a:rPr>
              <a:t>و</a:t>
            </a:r>
            <a:r>
              <a:rPr lang="fa-IR" sz="1700" b="0" i="0" dirty="0">
                <a:effectLst/>
                <a:latin typeface="UICTFontTextStyleBody"/>
              </a:rPr>
              <a:t> </a:t>
            </a:r>
            <a:r>
              <a:rPr lang="fa-IR" sz="1700" b="0" i="0" dirty="0">
                <a:effectLst/>
                <a:latin typeface=".SFArabic-Regular"/>
              </a:rPr>
              <a:t>پایدار</a:t>
            </a:r>
            <a:endParaRPr lang="fa-IR" sz="1700" dirty="0">
              <a:effectLst/>
              <a:latin typeface=".SF Arabic"/>
            </a:endParaRPr>
          </a:p>
        </p:txBody>
      </p:sp>
      <p:pic>
        <p:nvPicPr>
          <p:cNvPr id="3" name="Picture 2">
            <a:extLst>
              <a:ext uri="{FF2B5EF4-FFF2-40B4-BE49-F238E27FC236}">
                <a16:creationId xmlns:a16="http://schemas.microsoft.com/office/drawing/2014/main" id="{FE8C813F-671D-0A56-1286-E332DD654DB7}"/>
              </a:ext>
            </a:extLst>
          </p:cNvPr>
          <p:cNvPicPr>
            <a:picLocks noChangeAspect="1"/>
          </p:cNvPicPr>
          <p:nvPr/>
        </p:nvPicPr>
        <p:blipFill>
          <a:blip r:embed="rId3"/>
          <a:stretch>
            <a:fillRect/>
          </a:stretch>
        </p:blipFill>
        <p:spPr>
          <a:xfrm>
            <a:off x="1339360" y="0"/>
            <a:ext cx="4756640" cy="4306976"/>
          </a:xfrm>
          <a:prstGeom prst="rect">
            <a:avLst/>
          </a:prstGeom>
        </p:spPr>
      </p:pic>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 id="{91065DBE-5BFE-48A8-88E3-00BE4E05E4F1}" vid="{764D0EE5-1C2F-4307-AB39-AA19F2A69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799972D5-0616-492C-93CD-BB1ADFB67788}">
  <ds:schemaRefs>
    <ds:schemaRef ds:uri="http://schemas.microsoft.com/sharepoint/v3/contenttype/forms"/>
  </ds:schemaRefs>
</ds:datastoreItem>
</file>

<file path=customXml/itemProps2.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3.xml><?xml version="1.0" encoding="utf-8"?>
<ds:datastoreItem xmlns:ds="http://schemas.openxmlformats.org/officeDocument/2006/customXml" ds:itemID="{6F64B861-6024-48D7-A751-9C7ADB614CF2}">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0</TotalTime>
  <Words>836</Words>
  <Application>Microsoft Office PowerPoint</Application>
  <PresentationFormat>Widescreen</PresentationFormat>
  <Paragraphs>275</Paragraphs>
  <Slides>12</Slides>
  <Notes>3</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موضوع ارائه: هوش مصنوعی در معماری</vt:lpstr>
      <vt:lpstr>فهرست:</vt:lpstr>
      <vt:lpstr>مقدمه</vt:lpstr>
      <vt:lpstr>تکنیک‌های هوش مصنوعی در طراحی معماری </vt:lpstr>
      <vt:lpstr>کاربرد هوش مصنوعی در معماری </vt:lpstr>
      <vt:lpstr>PowerPoint Presentation</vt:lpstr>
      <vt:lpstr>PowerPoint Presentation</vt:lpstr>
      <vt:lpstr>PowerPoint Presentation</vt:lpstr>
      <vt:lpstr>مزایا و چالش‌های آینده هوش مصنوعی در معماری هوش مصنوعی تاکنون توانسته فرصت‌های خلاقانه بی‌شماری را ارائه دهد و در حال تبدیل شدن به ابزاری ضروری در پروژه‌های معماری است. یک نرم‌افزار با عملکردهای هوشمند خود، توانایی تجزیه و تحلیل داده‌ها را به طور کارآمدتری خواهد داشت و می‌تواند به معماران در پیاده‌سازی تکنیک‌های جدید معماری طراحی کمک کند. از دیگر مزایای استفاده از هوش مصنوعی در معماری و طراحی می‌توان به موارد زیر اشاره کرد: ۱.کاهش قابل‌توجه زمان طراحی ۲.کمک به بهبود تجربه مشتریان بالقوه ۳.بررسی تمام جنبه های پروژه قبل از اجرای واقعی آن ۴.بهینه‌سازی فرایندهای برنامه‌ریزی و ساخت و ساز ۵.کمک به ساخت ساختمان‌های کارآمدتر و پایدار</vt:lpstr>
      <vt:lpstr>PowerPoint Presentation</vt:lpstr>
      <vt:lpstr>منابع:</vt:lpstr>
      <vt:lpstr>پایان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موضوع ارائه: هوش مصنوعی در معماری</dc:title>
  <dc:creator>Maryam Hooshyar</dc:creator>
  <cp:lastModifiedBy>Maryam Hooshyar</cp:lastModifiedBy>
  <cp:revision>2</cp:revision>
  <dcterms:created xsi:type="dcterms:W3CDTF">2023-11-27T11:11:07Z</dcterms:created>
  <dcterms:modified xsi:type="dcterms:W3CDTF">2023-12-17T14:17:05Z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